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Marisa Casillas Tic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16B827A-8E8E-4A96-82BA-9FD6A9126C19}">
  <a:tblStyle styleId="{B16B827A-8E8E-4A96-82BA-9FD6A9126C19}" styleName="Table_0">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7-07-12T15:26:02.750">
    <p:pos x="6000" y="0"/>
    <p:text>Haha, I can give you the original pics. I just didn't want to post them on the course website where anyone could download them! I'll look these up in a sec.</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Shape 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 name="Shape 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Shape 1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6" name="Shape 1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04800" lvl="1" marL="914400" rtl="0">
              <a:lnSpc>
                <a:spcPct val="138000"/>
              </a:lnSpc>
              <a:spcBef>
                <a:spcPts val="0"/>
              </a:spcBef>
              <a:buClr>
                <a:schemeClr val="dk1"/>
              </a:buClr>
              <a:buSzPct val="100000"/>
            </a:pPr>
            <a:r>
              <a:rPr lang="en" sz="1200">
                <a:solidFill>
                  <a:schemeClr val="dk1"/>
                </a:solidFill>
              </a:rPr>
              <a:t>number of days per infant for reliable individual estimations (of X, Y, Z!),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851150" lvl="0" rtl="0">
              <a:lnSpc>
                <a:spcPct val="115000"/>
              </a:lnSpc>
              <a:spcBef>
                <a:spcPts val="0"/>
              </a:spcBef>
              <a:buClr>
                <a:schemeClr val="dk1"/>
              </a:buClr>
              <a:buSzPct val="110000"/>
              <a:buFont typeface="Arial"/>
              <a:buNone/>
            </a:pPr>
            <a:r>
              <a:rPr lang="en" sz="1000">
                <a:solidFill>
                  <a:schemeClr val="dk1"/>
                </a:solidFill>
              </a:rPr>
              <a:t>Sensitivity indicates the percentage of human-identified segments that were labeled correctly by the LENA algorithm. Precision refers to the percentage of LENA-labeled segments that were identified with the same label by the human rater.  </a:t>
            </a:r>
          </a:p>
          <a:p>
            <a:pPr indent="2851150" lvl="0" rtl="0">
              <a:lnSpc>
                <a:spcPct val="115000"/>
              </a:lnSpc>
              <a:spcBef>
                <a:spcPts val="0"/>
              </a:spcBef>
              <a:buClr>
                <a:schemeClr val="dk1"/>
              </a:buClr>
              <a:buSzPct val="78571"/>
              <a:buFont typeface="Arial"/>
              <a:buNone/>
            </a:pPr>
            <a:r>
              <a:rPr lang="en" sz="1400">
                <a:solidFill>
                  <a:schemeClr val="dk1"/>
                </a:solidFill>
              </a:rPr>
              <a:t>				</a:t>
            </a:r>
          </a:p>
          <a:p>
            <a:pPr indent="2851150" lvl="0" rtl="0">
              <a:lnSpc>
                <a:spcPct val="115000"/>
              </a:lnSpc>
              <a:spcBef>
                <a:spcPts val="0"/>
              </a:spcBef>
              <a:buClr>
                <a:schemeClr val="dk1"/>
              </a:buClr>
              <a:buSzPct val="78571"/>
              <a:buFont typeface="Arial"/>
              <a:buNone/>
            </a:pPr>
            <a:r>
              <a:rPr lang="en" sz="1400">
                <a:solidFill>
                  <a:schemeClr val="dk1"/>
                </a:solidFill>
              </a:rPr>
              <a:t>			</a:t>
            </a:r>
          </a:p>
          <a:p>
            <a:pPr indent="2851150" lvl="0" rtl="0">
              <a:lnSpc>
                <a:spcPct val="115000"/>
              </a:lnSpc>
              <a:spcBef>
                <a:spcPts val="0"/>
              </a:spcBef>
              <a:buClr>
                <a:schemeClr val="dk1"/>
              </a:buClr>
              <a:buSzPct val="78571"/>
              <a:buFont typeface="Arial"/>
              <a:buNone/>
            </a:pPr>
            <a:r>
              <a:rPr lang="en" sz="1400">
                <a:solidFill>
                  <a:schemeClr val="dk1"/>
                </a:solidFill>
              </a:rPr>
              <a:t>		</a:t>
            </a:r>
          </a:p>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Shape 2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7" name="Shape 207"/>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921000" lvl="0" rtl="0">
              <a:lnSpc>
                <a:spcPct val="115000"/>
              </a:lnSpc>
              <a:spcBef>
                <a:spcPts val="0"/>
              </a:spcBef>
              <a:buNone/>
            </a:pPr>
            <a:r>
              <a:rPr lang="en" sz="1000">
                <a:solidFill>
                  <a:schemeClr val="dk1"/>
                </a:solidFill>
              </a:rPr>
              <a:t>Sensitivity indicates the percentage of human-identified segments that were labeled correctly by the LENA algorithm. Precision refers to the percentage of LENA-labeled segments that were identified with the same label by the human rater.  </a:t>
            </a:r>
          </a:p>
          <a:p>
            <a:pPr indent="2921000" lvl="0" rtl="0">
              <a:lnSpc>
                <a:spcPct val="115000"/>
              </a:lnSpc>
              <a:spcBef>
                <a:spcPts val="0"/>
              </a:spcBef>
              <a:buNone/>
            </a:pPr>
            <a:r>
              <a:rPr lang="en" sz="1400">
                <a:solidFill>
                  <a:schemeClr val="dk1"/>
                </a:solidFill>
              </a:rPr>
              <a:t>				</a:t>
            </a:r>
          </a:p>
          <a:p>
            <a:pPr indent="2921000" lvl="0" rtl="0">
              <a:lnSpc>
                <a:spcPct val="115000"/>
              </a:lnSpc>
              <a:spcBef>
                <a:spcPts val="0"/>
              </a:spcBef>
              <a:buNone/>
            </a:pPr>
            <a:r>
              <a:rPr lang="en" sz="1400">
                <a:solidFill>
                  <a:schemeClr val="dk1"/>
                </a:solidFill>
              </a:rPr>
              <a:t>			</a:t>
            </a:r>
          </a:p>
          <a:p>
            <a:pPr indent="2921000" lvl="0" rtl="0">
              <a:lnSpc>
                <a:spcPct val="115000"/>
              </a:lnSpc>
              <a:spcBef>
                <a:spcPts val="0"/>
              </a:spcBef>
              <a:buNone/>
            </a:pPr>
            <a:r>
              <a:rPr lang="en" sz="1400">
                <a:solidFill>
                  <a:schemeClr val="dk1"/>
                </a:solidFill>
              </a:rPr>
              <a:t>		</a:t>
            </a:r>
          </a:p>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921000" lvl="0" rtl="0">
              <a:lnSpc>
                <a:spcPct val="115000"/>
              </a:lnSpc>
              <a:spcBef>
                <a:spcPts val="0"/>
              </a:spcBef>
              <a:buNone/>
            </a:pPr>
            <a:r>
              <a:rPr lang="en" sz="1000">
                <a:solidFill>
                  <a:schemeClr val="dk1"/>
                </a:solidFill>
              </a:rPr>
              <a:t>Sensitivity indicates the percentage of human-identified segments that were labeled correctly by the LENA algorithm. Precision refers to the percentage of LENA-labeled segments that were identified with the same label by the human rater.  </a:t>
            </a:r>
          </a:p>
          <a:p>
            <a:pPr indent="2921000" lvl="0" rtl="0">
              <a:lnSpc>
                <a:spcPct val="115000"/>
              </a:lnSpc>
              <a:spcBef>
                <a:spcPts val="0"/>
              </a:spcBef>
              <a:buNone/>
            </a:pPr>
            <a:r>
              <a:rPr lang="en" sz="1400">
                <a:solidFill>
                  <a:schemeClr val="dk1"/>
                </a:solidFill>
              </a:rPr>
              <a:t>				</a:t>
            </a:r>
          </a:p>
          <a:p>
            <a:pPr indent="2921000" lvl="0" rtl="0">
              <a:lnSpc>
                <a:spcPct val="115000"/>
              </a:lnSpc>
              <a:spcBef>
                <a:spcPts val="0"/>
              </a:spcBef>
              <a:buNone/>
            </a:pPr>
            <a:r>
              <a:rPr lang="en" sz="1400">
                <a:solidFill>
                  <a:schemeClr val="dk1"/>
                </a:solidFill>
              </a:rPr>
              <a:t>			</a:t>
            </a:r>
          </a:p>
          <a:p>
            <a:pPr indent="2921000" lvl="0" rtl="0">
              <a:lnSpc>
                <a:spcPct val="115000"/>
              </a:lnSpc>
              <a:spcBef>
                <a:spcPts val="0"/>
              </a:spcBef>
              <a:buNone/>
            </a:pPr>
            <a:r>
              <a:rPr lang="en" sz="1400">
                <a:solidFill>
                  <a:schemeClr val="dk1"/>
                </a:solidFill>
              </a:rPr>
              <a:t>		</a:t>
            </a:r>
          </a:p>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921000" lvl="0" rtl="0">
              <a:lnSpc>
                <a:spcPct val="115000"/>
              </a:lnSpc>
              <a:spcBef>
                <a:spcPts val="0"/>
              </a:spcBef>
              <a:buNone/>
            </a:pPr>
            <a:r>
              <a:rPr lang="en">
                <a:solidFill>
                  <a:srgbClr val="434343"/>
                </a:solidFill>
              </a:rPr>
              <a:t>LTR</a:t>
            </a:r>
          </a:p>
          <a:p>
            <a:pPr indent="2921000" lvl="0" rtl="0" algn="r">
              <a:lnSpc>
                <a:spcPct val="115000"/>
              </a:lnSpc>
              <a:spcBef>
                <a:spcPts val="0"/>
              </a:spcBef>
              <a:buNone/>
            </a:pPr>
            <a:r>
              <a:rPr lang="en">
                <a:solidFill>
                  <a:srgbClr val="434343"/>
                </a:solidFill>
              </a:rPr>
              <a:t>0.92</a:t>
            </a:r>
          </a:p>
          <a:p>
            <a:pPr indent="2921000" lvl="0" rtl="0">
              <a:lnSpc>
                <a:spcPct val="115000"/>
              </a:lnSpc>
              <a:spcBef>
                <a:spcPts val="0"/>
              </a:spcBef>
              <a:buNone/>
            </a:pPr>
            <a:r>
              <a:rPr lang="en">
                <a:solidFill>
                  <a:srgbClr val="434343"/>
                </a:solidFill>
              </a:rPr>
              <a:t>S&amp;W13</a:t>
            </a:r>
          </a:p>
          <a:p>
            <a:pPr indent="2921000" lvl="0" rtl="0" algn="r">
              <a:lnSpc>
                <a:spcPct val="115000"/>
              </a:lnSpc>
              <a:spcBef>
                <a:spcPts val="0"/>
              </a:spcBef>
              <a:buNone/>
            </a:pPr>
            <a:r>
              <a:rPr lang="en">
                <a:solidFill>
                  <a:srgbClr val="434343"/>
                </a:solidFill>
              </a:rPr>
              <a:t>0.83</a:t>
            </a:r>
          </a:p>
          <a:p>
            <a:pPr indent="2921000" lvl="0" rtl="0">
              <a:lnSpc>
                <a:spcPct val="115000"/>
              </a:lnSpc>
              <a:spcBef>
                <a:spcPts val="0"/>
              </a:spcBef>
              <a:buNone/>
            </a:pPr>
            <a:r>
              <a:rPr lang="en">
                <a:solidFill>
                  <a:srgbClr val="434343"/>
                </a:solidFill>
              </a:rPr>
              <a:t>W&amp;F13</a:t>
            </a:r>
          </a:p>
          <a:p>
            <a:pPr indent="2921000" lvl="0" rtl="0" algn="r">
              <a:lnSpc>
                <a:spcPct val="115000"/>
              </a:lnSpc>
              <a:spcBef>
                <a:spcPts val="0"/>
              </a:spcBef>
              <a:buNone/>
            </a:pPr>
            <a:r>
              <a:rPr lang="en">
                <a:solidFill>
                  <a:srgbClr val="434343"/>
                </a:solidFill>
              </a:rPr>
              <a:t>0.8</a:t>
            </a:r>
          </a:p>
          <a:p>
            <a:pPr indent="2921000" lvl="0" rtl="0">
              <a:lnSpc>
                <a:spcPct val="115000"/>
              </a:lnSpc>
              <a:spcBef>
                <a:spcPts val="0"/>
              </a:spcBef>
              <a:buNone/>
            </a:pPr>
            <a:r>
              <a:rPr lang="en">
                <a:solidFill>
                  <a:srgbClr val="434343"/>
                </a:solidFill>
              </a:rPr>
              <a:t>C+15</a:t>
            </a:r>
          </a:p>
          <a:p>
            <a:pPr indent="2921000" lvl="0" rtl="0" algn="r">
              <a:lnSpc>
                <a:spcPct val="115000"/>
              </a:lnSpc>
              <a:spcBef>
                <a:spcPts val="0"/>
              </a:spcBef>
              <a:buNone/>
            </a:pPr>
            <a:r>
              <a:rPr lang="en">
                <a:solidFill>
                  <a:srgbClr val="434343"/>
                </a:solidFill>
              </a:rPr>
              <a:t>0.64</a:t>
            </a:r>
          </a:p>
          <a:p>
            <a:pPr indent="2921000" lvl="0" rtl="0">
              <a:lnSpc>
                <a:spcPct val="115000"/>
              </a:lnSpc>
              <a:spcBef>
                <a:spcPts val="0"/>
              </a:spcBef>
              <a:buNone/>
            </a:pPr>
            <a:r>
              <a:rPr lang="en">
                <a:solidFill>
                  <a:srgbClr val="434343"/>
                </a:solidFill>
              </a:rPr>
              <a:t>G15</a:t>
            </a:r>
          </a:p>
          <a:p>
            <a:pPr indent="2921000" lvl="0" rtl="0" algn="r">
              <a:lnSpc>
                <a:spcPct val="115000"/>
              </a:lnSpc>
              <a:spcBef>
                <a:spcPts val="0"/>
              </a:spcBef>
              <a:buNone/>
            </a:pPr>
            <a:r>
              <a:rPr lang="en">
                <a:solidFill>
                  <a:srgbClr val="434343"/>
                </a:solidFill>
              </a:rPr>
              <a:t>0.99</a:t>
            </a:r>
          </a:p>
          <a:p>
            <a:pPr indent="2921000" lvl="0" rtl="0">
              <a:lnSpc>
                <a:spcPct val="115000"/>
              </a:lnSpc>
              <a:spcBef>
                <a:spcPts val="0"/>
              </a:spcBef>
              <a:buNone/>
            </a:pPr>
            <a:r>
              <a:rPr lang="en">
                <a:solidFill>
                  <a:srgbClr val="434343"/>
                </a:solidFill>
              </a:rPr>
              <a:t>C17</a:t>
            </a:r>
          </a:p>
          <a:p>
            <a:pPr indent="2921000" lvl="0" rtl="0" algn="r">
              <a:lnSpc>
                <a:spcPct val="115000"/>
              </a:lnSpc>
              <a:spcBef>
                <a:spcPts val="0"/>
              </a:spcBef>
              <a:buNone/>
            </a:pPr>
            <a:r>
              <a:rPr lang="en">
                <a:solidFill>
                  <a:srgbClr val="434343"/>
                </a:solidFill>
              </a:rPr>
              <a:t>0.66</a:t>
            </a:r>
          </a:p>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622550" lvl="0" marL="457200" rtl="0">
              <a:lnSpc>
                <a:spcPct val="115000"/>
              </a:lnSpc>
              <a:spcBef>
                <a:spcPts val="0"/>
              </a:spcBef>
              <a:buClr>
                <a:schemeClr val="dk1"/>
              </a:buClr>
              <a:buSzPct val="100000"/>
            </a:pPr>
            <a:r>
              <a:rPr lang="en">
                <a:solidFill>
                  <a:schemeClr val="dk1"/>
                </a:solidFill>
              </a:rPr>
              <a:t>		</a:t>
            </a:r>
          </a:p>
          <a:p>
            <a:pPr indent="2622550" lvl="0" marL="457200" rtl="0">
              <a:lnSpc>
                <a:spcPct val="115000"/>
              </a:lnSpc>
              <a:spcBef>
                <a:spcPts val="0"/>
              </a:spcBef>
              <a:buClr>
                <a:schemeClr val="dk1"/>
              </a:buClr>
              <a:buSzPct val="100000"/>
            </a:pPr>
            <a:r>
              <a:rPr lang="en">
                <a:solidFill>
                  <a:schemeClr val="dk1"/>
                </a:solidFill>
              </a:rPr>
              <a:t>CVC overall correlation </a:t>
            </a:r>
            <a:r>
              <a:rPr i="1" lang="en">
                <a:solidFill>
                  <a:schemeClr val="dk1"/>
                </a:solidFill>
              </a:rPr>
              <a:t>r=</a:t>
            </a:r>
            <a:r>
              <a:rPr lang="en">
                <a:solidFill>
                  <a:schemeClr val="dk1"/>
                </a:solidFill>
              </a:rPr>
              <a:t>.688, (daycare </a:t>
            </a:r>
            <a:r>
              <a:rPr i="1" lang="en">
                <a:solidFill>
                  <a:schemeClr val="dk1"/>
                </a:solidFill>
              </a:rPr>
              <a:t>r=</a:t>
            </a:r>
            <a:r>
              <a:rPr lang="en">
                <a:solidFill>
                  <a:schemeClr val="dk1"/>
                </a:solidFill>
              </a:rPr>
              <a:t>.716, home </a:t>
            </a:r>
            <a:r>
              <a:rPr i="1" lang="en">
                <a:solidFill>
                  <a:schemeClr val="dk1"/>
                </a:solidFill>
              </a:rPr>
              <a:t>r=</a:t>
            </a:r>
            <a:r>
              <a:rPr lang="en">
                <a:solidFill>
                  <a:schemeClr val="dk1"/>
                </a:solidFill>
              </a:rPr>
              <a:t>.646) (Soderstrom &amp; Wittebolle, 2013) </a:t>
            </a:r>
          </a:p>
          <a:p>
            <a:pPr indent="2622550" lvl="0" marL="457200" rtl="0">
              <a:lnSpc>
                <a:spcPct val="115000"/>
              </a:lnSpc>
              <a:spcBef>
                <a:spcPts val="0"/>
              </a:spcBef>
              <a:buClr>
                <a:schemeClr val="dk1"/>
              </a:buClr>
              <a:buSzPct val="100000"/>
            </a:pPr>
            <a:r>
              <a:rPr lang="en">
                <a:solidFill>
                  <a:schemeClr val="dk1"/>
                </a:solidFill>
              </a:rPr>
              <a:t>							</a:t>
            </a:r>
          </a:p>
          <a:p>
            <a:pPr indent="2851150" lvl="0" rtl="0">
              <a:lnSpc>
                <a:spcPct val="115000"/>
              </a:lnSpc>
              <a:spcBef>
                <a:spcPts val="0"/>
              </a:spcBef>
              <a:buClr>
                <a:schemeClr val="dk1"/>
              </a:buClr>
              <a:buSzPct val="78571"/>
              <a:buFont typeface="Arial"/>
              <a:buNone/>
            </a:pPr>
            <a:r>
              <a:rPr lang="en" sz="1400">
                <a:solidFill>
                  <a:schemeClr val="dk1"/>
                </a:solidFill>
              </a:rPr>
              <a:t>						 					</a:t>
            </a:r>
          </a:p>
          <a:p>
            <a:pPr indent="2851150" lvl="0" rtl="0">
              <a:lnSpc>
                <a:spcPct val="115000"/>
              </a:lnSpc>
              <a:spcBef>
                <a:spcPts val="0"/>
              </a:spcBef>
              <a:buClr>
                <a:schemeClr val="dk1"/>
              </a:buClr>
              <a:buSzPct val="78571"/>
              <a:buFont typeface="Arial"/>
              <a:buNone/>
            </a:pPr>
            <a:r>
              <a:rPr lang="en" sz="1400">
                <a:solidFill>
                  <a:schemeClr val="dk1"/>
                </a:solidFill>
              </a:rPr>
              <a:t>				</a:t>
            </a:r>
          </a:p>
          <a:p>
            <a:pPr indent="2851150" lvl="0" rtl="0">
              <a:lnSpc>
                <a:spcPct val="115000"/>
              </a:lnSpc>
              <a:spcBef>
                <a:spcPts val="0"/>
              </a:spcBef>
              <a:buClr>
                <a:schemeClr val="dk1"/>
              </a:buClr>
              <a:buSzPct val="78571"/>
              <a:buFont typeface="Arial"/>
              <a:buNone/>
            </a:pPr>
            <a:r>
              <a:rPr lang="en" sz="1400">
                <a:solidFill>
                  <a:schemeClr val="dk1"/>
                </a:solidFill>
              </a:rPr>
              <a:t>			</a:t>
            </a:r>
          </a:p>
          <a:p>
            <a:pPr indent="2851150" lvl="0" rtl="0">
              <a:lnSpc>
                <a:spcPct val="115000"/>
              </a:lnSpc>
              <a:spcBef>
                <a:spcPts val="0"/>
              </a:spcBef>
              <a:buClr>
                <a:schemeClr val="dk1"/>
              </a:buClr>
              <a:buSzPct val="78571"/>
              <a:buFont typeface="Arial"/>
              <a:buNone/>
            </a:pPr>
            <a:r>
              <a:rPr lang="en" sz="1400">
                <a:solidFill>
                  <a:schemeClr val="dk1"/>
                </a:solidFill>
              </a:rPr>
              <a:t>		</a:t>
            </a:r>
          </a:p>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7" name="Shape 237"/>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851150" lvl="0" rtl="0">
              <a:lnSpc>
                <a:spcPct val="115000"/>
              </a:lnSpc>
              <a:spcBef>
                <a:spcPts val="0"/>
              </a:spcBef>
              <a:buClr>
                <a:schemeClr val="dk1"/>
              </a:buClr>
              <a:buSzPct val="78571"/>
              <a:buFont typeface="Arial"/>
              <a:buNone/>
            </a:pPr>
            <a:r>
              <a:rPr lang="en" sz="1400">
                <a:solidFill>
                  <a:schemeClr val="dk1"/>
                </a:solidFill>
              </a:rPr>
              <a:t>		 	 	 		</a:t>
            </a:r>
          </a:p>
          <a:p>
            <a:pPr indent="2851150" lvl="0" rtl="0">
              <a:lnSpc>
                <a:spcPct val="115000"/>
              </a:lnSpc>
              <a:spcBef>
                <a:spcPts val="0"/>
              </a:spcBef>
              <a:buClr>
                <a:schemeClr val="dk1"/>
              </a:buClr>
              <a:buSzPct val="110000"/>
              <a:buFont typeface="Arial"/>
              <a:buNone/>
            </a:pPr>
            <a:r>
              <a:rPr lang="en" sz="1000">
                <a:solidFill>
                  <a:schemeClr val="dk1"/>
                </a:solidFill>
              </a:rPr>
              <a:t>Overall, these segments included 54% speech- related and 46% nonspeech sounds. We observed good sensitivity (speech: 84%; nonspeech: 70%) and precision (speech: 77%; nonspeech: 78%), comparable to that found for AE (Xu et al., 2009). </a:t>
            </a:r>
          </a:p>
          <a:p>
            <a:pPr indent="2851150" lvl="0" rtl="0">
              <a:lnSpc>
                <a:spcPct val="115000"/>
              </a:lnSpc>
              <a:spcBef>
                <a:spcPts val="0"/>
              </a:spcBef>
              <a:buClr>
                <a:schemeClr val="dk1"/>
              </a:buClr>
              <a:buSzPct val="78571"/>
              <a:buFont typeface="Arial"/>
              <a:buNone/>
            </a:pPr>
            <a:r>
              <a:rPr lang="en" sz="1400">
                <a:solidFill>
                  <a:schemeClr val="dk1"/>
                </a:solidFill>
              </a:rPr>
              <a:t>				</a:t>
            </a:r>
          </a:p>
          <a:p>
            <a:pPr indent="2851150" lvl="0" rtl="0">
              <a:lnSpc>
                <a:spcPct val="115000"/>
              </a:lnSpc>
              <a:spcBef>
                <a:spcPts val="0"/>
              </a:spcBef>
              <a:buClr>
                <a:schemeClr val="dk1"/>
              </a:buClr>
              <a:buSzPct val="78571"/>
              <a:buFont typeface="Arial"/>
              <a:buNone/>
            </a:pPr>
            <a:r>
              <a:rPr lang="en" sz="1400">
                <a:solidFill>
                  <a:schemeClr val="dk1"/>
                </a:solidFill>
              </a:rPr>
              <a:t>			</a:t>
            </a:r>
          </a:p>
          <a:p>
            <a:pPr indent="2851150" lvl="0" rtl="0">
              <a:lnSpc>
                <a:spcPct val="115000"/>
              </a:lnSpc>
              <a:spcBef>
                <a:spcPts val="0"/>
              </a:spcBef>
              <a:buClr>
                <a:schemeClr val="dk1"/>
              </a:buClr>
              <a:buSzPct val="78571"/>
              <a:buFont typeface="Arial"/>
              <a:buNone/>
            </a:pPr>
            <a:r>
              <a:rPr lang="en" sz="1400">
                <a:solidFill>
                  <a:schemeClr val="dk1"/>
                </a:solidFill>
              </a:rPr>
              <a:t>		</a:t>
            </a:r>
          </a:p>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 name="Shape 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Shape 2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3" name="Shape 2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42900" lvl="0" marL="457200" rtl="0">
              <a:lnSpc>
                <a:spcPct val="115000"/>
              </a:lnSpc>
              <a:spcBef>
                <a:spcPts val="0"/>
              </a:spcBef>
              <a:spcAft>
                <a:spcPts val="1600"/>
              </a:spcAft>
              <a:buClr>
                <a:schemeClr val="dk2"/>
              </a:buClr>
              <a:buSzPct val="100000"/>
            </a:pPr>
            <a:r>
              <a:rPr lang="en" sz="1800">
                <a:solidFill>
                  <a:schemeClr val="dk2"/>
                </a:solidFill>
              </a:rPr>
              <a:t>excluding “JUNK” by hand</a:t>
            </a:r>
          </a:p>
          <a:p>
            <a:pPr indent="-228600" lvl="1" marL="914400" rtl="0">
              <a:lnSpc>
                <a:spcPct val="115000"/>
              </a:lnSpc>
              <a:spcBef>
                <a:spcPts val="0"/>
              </a:spcBef>
              <a:spcAft>
                <a:spcPts val="1600"/>
              </a:spcAft>
              <a:buClr>
                <a:schemeClr val="dk2"/>
              </a:buClr>
            </a:pPr>
            <a:r>
              <a:rPr lang="en" sz="1400">
                <a:solidFill>
                  <a:schemeClr val="dk2"/>
                </a:solidFill>
              </a:rPr>
              <a:t>E.g. IDSlabel project - QUICKLY label FAN/MAN for CDS/ADS - accuracy?</a:t>
            </a:r>
          </a:p>
          <a:p>
            <a:pPr indent="-342900" lvl="0" marL="457200" rtl="0">
              <a:lnSpc>
                <a:spcPct val="115000"/>
              </a:lnSpc>
              <a:spcBef>
                <a:spcPts val="0"/>
              </a:spcBef>
              <a:spcAft>
                <a:spcPts val="1600"/>
              </a:spcAft>
              <a:buClr>
                <a:schemeClr val="dk2"/>
              </a:buClr>
              <a:buSzPct val="100000"/>
            </a:pPr>
            <a:r>
              <a:rPr lang="en" sz="1800">
                <a:solidFill>
                  <a:schemeClr val="dk2"/>
                </a:solidFill>
              </a:rPr>
              <a:t>Using LENA conversational blocks as a means of finding/grouping speech</a:t>
            </a:r>
          </a:p>
          <a:p>
            <a:pPr indent="-228600" lvl="1" marL="914400" rtl="0">
              <a:lnSpc>
                <a:spcPct val="115000"/>
              </a:lnSpc>
              <a:spcBef>
                <a:spcPts val="0"/>
              </a:spcBef>
              <a:spcAft>
                <a:spcPts val="1600"/>
              </a:spcAft>
              <a:buClr>
                <a:schemeClr val="dk2"/>
              </a:buClr>
            </a:pPr>
            <a:r>
              <a:rPr lang="en" sz="1400">
                <a:solidFill>
                  <a:schemeClr val="dk2"/>
                </a:solidFill>
              </a:rPr>
              <a:t>Annotation at the conversational block label (is this conversation CDS or ADS?)</a:t>
            </a:r>
          </a:p>
          <a:p>
            <a:pPr indent="-228600" lvl="1" marL="914400" rtl="0">
              <a:lnSpc>
                <a:spcPct val="115000"/>
              </a:lnSpc>
              <a:spcBef>
                <a:spcPts val="0"/>
              </a:spcBef>
              <a:spcAft>
                <a:spcPts val="1600"/>
              </a:spcAft>
              <a:buClr>
                <a:schemeClr val="dk2"/>
              </a:buClr>
            </a:pPr>
            <a:r>
              <a:rPr lang="en" sz="1400">
                <a:solidFill>
                  <a:schemeClr val="dk2"/>
                </a:solidFill>
              </a:rPr>
              <a:t>Can combine with LENA measures (e.g. extract AWC)</a:t>
            </a:r>
          </a:p>
          <a:p>
            <a:pPr indent="-342900" lvl="0" marL="457200" rtl="0">
              <a:lnSpc>
                <a:spcPct val="115000"/>
              </a:lnSpc>
              <a:spcBef>
                <a:spcPts val="0"/>
              </a:spcBef>
              <a:spcAft>
                <a:spcPts val="1600"/>
              </a:spcAft>
              <a:buClr>
                <a:schemeClr val="dk2"/>
              </a:buClr>
              <a:buSzPct val="100000"/>
            </a:pPr>
            <a:r>
              <a:rPr lang="en" sz="1800">
                <a:solidFill>
                  <a:schemeClr val="dk2"/>
                </a:solidFill>
              </a:rPr>
              <a:t>Using LENA to find regions of interest</a:t>
            </a:r>
          </a:p>
          <a:p>
            <a:pPr indent="-228600" lvl="1" marL="914400" rtl="0">
              <a:lnSpc>
                <a:spcPct val="115000"/>
              </a:lnSpc>
              <a:spcBef>
                <a:spcPts val="0"/>
              </a:spcBef>
              <a:spcAft>
                <a:spcPts val="1600"/>
              </a:spcAft>
              <a:buClr>
                <a:schemeClr val="dk2"/>
              </a:buClr>
            </a:pPr>
            <a:r>
              <a:rPr lang="en" sz="1400">
                <a:solidFill>
                  <a:schemeClr val="dk2"/>
                </a:solidFill>
              </a:rPr>
              <a:t>E.g. high/low speech volume (see work by Bergelson)</a:t>
            </a:r>
          </a:p>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6" name="Shape 2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2" name="Shape 2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2" name="Shape 2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t>Issues:</a:t>
            </a:r>
          </a:p>
          <a:p>
            <a:pPr lvl="0">
              <a:spcBef>
                <a:spcPts val="0"/>
              </a:spcBef>
              <a:buClr>
                <a:schemeClr val="dk1"/>
              </a:buClr>
              <a:buSzPct val="100000"/>
              <a:buFont typeface="Arial"/>
              <a:buNone/>
            </a:pPr>
            <a:r>
              <a:rPr lang="en"/>
              <a:t>Not enough data, and some issues with annotations: the 5-minute well-annotated files are not labeled for silence (so we don't know the exact portion inside each segment where speech happened, we only know who spoke there).</a:t>
            </a:r>
          </a:p>
          <a:p>
            <a:pPr lvl="0">
              <a:spcBef>
                <a:spcPts val="0"/>
              </a:spcBef>
              <a:buClr>
                <a:schemeClr val="dk1"/>
              </a:buClr>
              <a:buSzPct val="100000"/>
              <a:buFont typeface="Arial"/>
              <a:buNone/>
            </a:pPr>
            <a:r>
              <a:t/>
            </a:r>
            <a:endParaRPr/>
          </a:p>
          <a:p>
            <a:pPr lvl="0">
              <a:spcBef>
                <a:spcPts val="0"/>
              </a:spcBef>
              <a:buClr>
                <a:schemeClr val="dk1"/>
              </a:buClr>
              <a:buSzPct val="100000"/>
              <a:buFont typeface="Arial"/>
              <a:buNone/>
            </a:pPr>
            <a:r>
              <a:rPr lang="en"/>
              <a:t>- Do you think the .7 score with the initial kaldi pipeline could</a:t>
            </a:r>
          </a:p>
          <a:p>
            <a:pPr lvl="0">
              <a:spcBef>
                <a:spcPts val="0"/>
              </a:spcBef>
              <a:buClr>
                <a:schemeClr val="dk1"/>
              </a:buClr>
              <a:buSzPct val="100000"/>
              <a:buFont typeface="Arial"/>
              <a:buNone/>
            </a:pPr>
            <a:r>
              <a:rPr lang="en"/>
              <a:t>reflect overfitting to that dataset, or do you think it's a fair</a:t>
            </a:r>
          </a:p>
          <a:p>
            <a:pPr lvl="0">
              <a:spcBef>
                <a:spcPts val="0"/>
              </a:spcBef>
              <a:buClr>
                <a:schemeClr val="dk1"/>
              </a:buClr>
              <a:buSzPct val="100000"/>
              <a:buFont typeface="Arial"/>
              <a:buNone/>
            </a:pPr>
            <a:r>
              <a:rPr lang="en"/>
              <a:t>performance test?</a:t>
            </a:r>
          </a:p>
          <a:p>
            <a:pPr lvl="0">
              <a:spcBef>
                <a:spcPts val="0"/>
              </a:spcBef>
              <a:buClr>
                <a:schemeClr val="dk1"/>
              </a:buClr>
              <a:buSzPct val="100000"/>
              <a:buFont typeface="Arial"/>
              <a:buNone/>
            </a:pPr>
            <a:r>
              <a:t/>
            </a:r>
            <a:endParaRPr/>
          </a:p>
          <a:p>
            <a:pPr lvl="0">
              <a:spcBef>
                <a:spcPts val="0"/>
              </a:spcBef>
              <a:buClr>
                <a:schemeClr val="dk1"/>
              </a:buClr>
              <a:buSzPct val="100000"/>
              <a:buFont typeface="Arial"/>
              <a:buNone/>
            </a:pPr>
            <a:r>
              <a:rPr lang="en"/>
              <a:t>Looking back at the report that Fan's group submitted last year, they tested their final model on a held-out test set. The F1 score for each category on this test set is lower than the crossvalidation scores, but not by a significant amount. They could have generalized better with more data, but I think they still did a fair job. Also, the F1 for CHI and FAT is around 0.7, but for other categories it is lower (in part because of clubbing multiple speakers into OCH and OAD categories).</a:t>
            </a:r>
          </a:p>
          <a:p>
            <a:pPr lvl="0">
              <a:spcBef>
                <a:spcPts val="0"/>
              </a:spcBef>
              <a:buClr>
                <a:schemeClr val="dk1"/>
              </a:buClr>
              <a:buSzPct val="100000"/>
              <a:buFont typeface="Arial"/>
              <a:buNone/>
            </a:pPr>
            <a:r>
              <a:t/>
            </a:r>
            <a:endParaRPr/>
          </a:p>
          <a:p>
            <a:pPr lvl="0">
              <a:spcBef>
                <a:spcPts val="0"/>
              </a:spcBef>
              <a:buClr>
                <a:schemeClr val="dk1"/>
              </a:buClr>
              <a:buSzPct val="100000"/>
              <a:buFont typeface="Arial"/>
              <a:buNone/>
            </a:pPr>
            <a:r>
              <a:rPr lang="en"/>
              <a:t>- Was the second pipeline better or worse or not finished and I should</a:t>
            </a:r>
          </a:p>
          <a:p>
            <a:pPr lvl="0">
              <a:spcBef>
                <a:spcPts val="0"/>
              </a:spcBef>
              <a:buClr>
                <a:schemeClr val="dk1"/>
              </a:buClr>
              <a:buSzPct val="100000"/>
              <a:buFont typeface="Arial"/>
              <a:buNone/>
            </a:pPr>
            <a:r>
              <a:rPr lang="en"/>
              <a:t>remove it?</a:t>
            </a:r>
          </a:p>
          <a:p>
            <a:pPr lvl="0">
              <a:spcBef>
                <a:spcPts val="0"/>
              </a:spcBef>
              <a:buClr>
                <a:schemeClr val="dk1"/>
              </a:buClr>
              <a:buSzPct val="100000"/>
              <a:buFont typeface="Arial"/>
              <a:buNone/>
            </a:pPr>
            <a:r>
              <a:t/>
            </a:r>
            <a:endParaRPr/>
          </a:p>
          <a:p>
            <a:pPr lvl="0">
              <a:spcBef>
                <a:spcPts val="0"/>
              </a:spcBef>
              <a:buClr>
                <a:schemeClr val="dk1"/>
              </a:buClr>
              <a:buSzPct val="100000"/>
              <a:buFont typeface="Arial"/>
              <a:buNone/>
            </a:pPr>
            <a:r>
              <a:rPr lang="en"/>
              <a:t>The second pipeline had much worse scores. I believe they focused a lot more on the first pipeline so there might be scope for improvement here. I think an important limitation was that the ground truth annotation doesn't contain silence markings.</a:t>
            </a:r>
          </a:p>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Shape 2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4" name="Shape 2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Shape 2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1" name="Shape 2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7" name="Shape 2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Shape 3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3" name="Shape 3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 name="Shape 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9" name="Shape 3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Shape 3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7" name="Shape 3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3" name="Shape 3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9" name="Shape 3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Shape 3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5" name="Shape 3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Shape 3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1" name="Shape 3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spcAft>
                <a:spcPts val="800"/>
              </a:spcAft>
              <a:buClr>
                <a:schemeClr val="dk1"/>
              </a:buClr>
              <a:buSzPct val="100000"/>
              <a:buFont typeface="Arial"/>
              <a:buNone/>
            </a:pPr>
            <a:r>
              <a:rPr lang="en" sz="1050">
                <a:solidFill>
                  <a:srgbClr val="333333"/>
                </a:solidFill>
              </a:rPr>
              <a:t>Interoperable annotation formats are fundamental to the utility, expansion, and sustainability of collective data repositories. In the study of language development, shared annotation schemes have been critical to facilitating the transition from raw acoustic data to searchable, structured inventories (e.g., what CHAT does for CHILDES).</a:t>
            </a:r>
          </a:p>
          <a:p>
            <a:pPr lvl="0" rtl="0">
              <a:lnSpc>
                <a:spcPct val="115000"/>
              </a:lnSpc>
              <a:spcBef>
                <a:spcPts val="0"/>
              </a:spcBef>
              <a:spcAft>
                <a:spcPts val="800"/>
              </a:spcAft>
              <a:buClr>
                <a:schemeClr val="dk1"/>
              </a:buClr>
              <a:buSzPct val="100000"/>
              <a:buFont typeface="Arial"/>
              <a:buNone/>
            </a:pPr>
            <a:r>
              <a:rPr lang="en" sz="1050">
                <a:solidFill>
                  <a:srgbClr val="333333"/>
                </a:solidFill>
              </a:rPr>
              <a:t>Current schemes, like CHAT, typically require annotators to comprehensively and manually annotate recordings for utterance boundaries and orthographic speech content, with an additional, optional range of properties dependent on those. These schemes have been enormously successful for datasets on the scale of dozens of recording hours but are untenable for long-format recording corpora, which routinely contain hundreds or even thousands of hours of audio.</a:t>
            </a:r>
          </a:p>
          <a:p>
            <a:pPr lvl="0" rtl="0">
              <a:lnSpc>
                <a:spcPct val="115000"/>
              </a:lnSpc>
              <a:spcBef>
                <a:spcPts val="0"/>
              </a:spcBef>
              <a:spcAft>
                <a:spcPts val="800"/>
              </a:spcAft>
              <a:buClr>
                <a:schemeClr val="dk1"/>
              </a:buClr>
              <a:buSzPct val="100000"/>
              <a:buFont typeface="Arial"/>
              <a:buNone/>
            </a:pPr>
            <a:r>
              <a:rPr lang="en" sz="1050">
                <a:solidFill>
                  <a:srgbClr val="333333"/>
                </a:solidFill>
              </a:rPr>
              <a:t>Long-format corpora would benefit greatly from (semi-)automated analyses, both on the earliest steps of annotation—voice activity detection, utterance segmentation, and speaker diarization—as well as later steps—e.g., classification-based codes such as child-vs-adult-directed speech, and speech recognition to produce phonetic/orthographic representations.</a:t>
            </a:r>
          </a:p>
          <a:p>
            <a:pPr lvl="0" rtl="0">
              <a:lnSpc>
                <a:spcPct val="115000"/>
              </a:lnSpc>
              <a:spcBef>
                <a:spcPts val="0"/>
              </a:spcBef>
              <a:spcAft>
                <a:spcPts val="800"/>
              </a:spcAft>
              <a:buClr>
                <a:schemeClr val="dk1"/>
              </a:buClr>
              <a:buSzPct val="100000"/>
              <a:buFont typeface="Arial"/>
              <a:buNone/>
            </a:pPr>
            <a:r>
              <a:rPr lang="en" sz="1050">
                <a:solidFill>
                  <a:srgbClr val="333333"/>
                </a:solidFill>
              </a:rPr>
              <a:t>The DARCLE annotation scheme (DAS) is an annotation workflow specifically designed for long-format corpora which can be tailored by individual researchers and which interfaces with the current dominant scheme for short-format recordings. The workflow allows semi-automated annotation and analyses at higher linguistic levels. We give one example of how the workflow has been successfully implemented in a large cross-database project.</a:t>
            </a:r>
          </a:p>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7" name="Shape 3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spcAft>
                <a:spcPts val="800"/>
              </a:spcAft>
              <a:buNone/>
            </a:pPr>
            <a:r>
              <a:rPr lang="en" sz="1050">
                <a:solidFill>
                  <a:srgbClr val="333333"/>
                </a:solidFill>
              </a:rPr>
              <a:t>Interoperable annotation formats are fundamental to the utility, expansion, and sustainability of collective data repositories. In the study of language development, shared annotation schemes have been critical to facilitating the transition from raw acoustic data to searchable, structured inventories (e.g., what CHAT does for CHILDES).</a:t>
            </a:r>
          </a:p>
          <a:p>
            <a:pPr lvl="0" rtl="0">
              <a:lnSpc>
                <a:spcPct val="115000"/>
              </a:lnSpc>
              <a:spcBef>
                <a:spcPts val="0"/>
              </a:spcBef>
              <a:spcAft>
                <a:spcPts val="800"/>
              </a:spcAft>
              <a:buNone/>
            </a:pPr>
            <a:r>
              <a:rPr lang="en" sz="1050">
                <a:solidFill>
                  <a:srgbClr val="333333"/>
                </a:solidFill>
              </a:rPr>
              <a:t>Current schemes, like CHAT, typically require annotators to comprehensively and manually annotate recordings for utterance boundaries and orthographic speech content, with an additional, optional range of properties dependent on those. These schemes have been enormously successful for datasets on the scale of dozens of recording hours but are untenable for long-format recording corpora, which routinely contain hundreds or even thousands of hours of audio.</a:t>
            </a:r>
          </a:p>
          <a:p>
            <a:pPr lvl="0" rtl="0">
              <a:lnSpc>
                <a:spcPct val="115000"/>
              </a:lnSpc>
              <a:spcBef>
                <a:spcPts val="0"/>
              </a:spcBef>
              <a:spcAft>
                <a:spcPts val="800"/>
              </a:spcAft>
              <a:buNone/>
            </a:pPr>
            <a:r>
              <a:rPr lang="en" sz="1050">
                <a:solidFill>
                  <a:srgbClr val="333333"/>
                </a:solidFill>
              </a:rPr>
              <a:t>Long-format corpora would benefit greatly from (semi-)automated analyses, both on the earliest steps of annotation—voice activity detection, utterance segmentation, and speaker diarization—as well as later steps—e.g., classification-based codes such as child-vs-adult-directed speech, and speech recognition to produce phonetic/orthographic representations.</a:t>
            </a:r>
          </a:p>
          <a:p>
            <a:pPr lvl="0" rtl="0">
              <a:lnSpc>
                <a:spcPct val="115000"/>
              </a:lnSpc>
              <a:spcBef>
                <a:spcPts val="0"/>
              </a:spcBef>
              <a:spcAft>
                <a:spcPts val="800"/>
              </a:spcAft>
              <a:buNone/>
            </a:pPr>
            <a:r>
              <a:rPr lang="en" sz="1050">
                <a:solidFill>
                  <a:srgbClr val="333333"/>
                </a:solidFill>
              </a:rPr>
              <a:t>The DARCLE annotation scheme (DAS) is an annotation workflow specifically designed for long-format corpora which can be tailored by individual researchers and which interfaces with the current dominant scheme for short-format recordings. The workflow allows semi-automated annotation and analyses at higher linguistic levels. We give one example of how the workflow has been successfully implemented in a large cross-database project.</a:t>
            </a:r>
          </a:p>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Shape 3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3" name="Shape 3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What do we have in common?</a:t>
            </a:r>
          </a:p>
          <a:p>
            <a:pPr lvl="0" rtl="0">
              <a:spcBef>
                <a:spcPts val="0"/>
              </a:spcBef>
              <a:buNone/>
            </a:pPr>
            <a:r>
              <a:rPr lang="en"/>
              <a:t>Let’s just start with audio (applies to most people looking at children acquiring spoken languages)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Shape 3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3" name="Shape 3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0" name="Shape 390"/>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0" lvl="0" marL="0" rtl="0">
              <a:lnSpc>
                <a:spcPct val="138000"/>
              </a:lnSpc>
              <a:spcBef>
                <a:spcPts val="0"/>
              </a:spcBef>
              <a:buNone/>
            </a:pPr>
            <a:r>
              <a:rPr lang="en" sz="1200">
                <a:solidFill>
                  <a:schemeClr val="dk1"/>
                </a:solidFill>
              </a:rPr>
              <a:t>You don’t have to start in ELAN—you could start in Praat, CLAN, or other software as alternatives for first pass.</a:t>
            </a:r>
          </a:p>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 name="Shape 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Shape 4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5" name="Shape 4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Shape 4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1" name="Shape 4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Shape 4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9" name="Shape 4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Shape 4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6" name="Shape 4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Shape 4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2" name="Shape 4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Shape 4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8" name="Shape 4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Shape 4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3" name="Shape 4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Shape 4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9" name="Shape 4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Shape 4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5" name="Shape 4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Shape 4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2" name="Shape 4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5" name="Shape 1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Shape 11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13" name="Shape 11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Shape 125"/>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26" name="Shape 12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Shape 13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133" name="Shape 133"/>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0" name="Shape 1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ntent en afbeelding">
    <p:bg>
      <p:bgPr>
        <a:solidFill>
          <a:schemeClr val="accent1"/>
        </a:solidFill>
      </p:bgPr>
    </p:bg>
    <p:spTree>
      <p:nvGrpSpPr>
        <p:cNvPr id="50" name="Shape 50"/>
        <p:cNvGrpSpPr/>
        <p:nvPr/>
      </p:nvGrpSpPr>
      <p:grpSpPr>
        <a:xfrm>
          <a:off x="0" y="0"/>
          <a:ext cx="0" cy="0"/>
          <a:chOff x="0" y="0"/>
          <a:chExt cx="0" cy="0"/>
        </a:xfrm>
      </p:grpSpPr>
      <p:sp>
        <p:nvSpPr>
          <p:cNvPr id="51" name="Shape 51"/>
          <p:cNvSpPr/>
          <p:nvPr/>
        </p:nvSpPr>
        <p:spPr>
          <a:xfrm>
            <a:off x="0" y="358378"/>
            <a:ext cx="9144000" cy="4785121"/>
          </a:xfrm>
          <a:custGeom>
            <a:pathLst>
              <a:path extrusionOk="0" h="120000" w="120000">
                <a:moveTo>
                  <a:pt x="5998" y="8955"/>
                </a:moveTo>
                <a:lnTo>
                  <a:pt x="0" y="0"/>
                </a:lnTo>
                <a:lnTo>
                  <a:pt x="0" y="120000"/>
                </a:lnTo>
                <a:lnTo>
                  <a:pt x="120000" y="120000"/>
                </a:lnTo>
                <a:lnTo>
                  <a:pt x="120000" y="8955"/>
                </a:lnTo>
                <a:lnTo>
                  <a:pt x="5998" y="8955"/>
                </a:lnTo>
                <a:close/>
              </a:path>
            </a:pathLst>
          </a:custGeom>
          <a:solidFill>
            <a:srgbClr val="FFFFFF"/>
          </a:solid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02-UTI_Basisvormen_powerpoint_03.png" id="52" name="Shape 52"/>
          <p:cNvPicPr preferRelativeResize="0"/>
          <p:nvPr/>
        </p:nvPicPr>
        <p:blipFill rotWithShape="1">
          <a:blip r:embed="rId2">
            <a:alphaModFix/>
          </a:blip>
          <a:srcRect b="0" l="0" r="0" t="0"/>
          <a:stretch/>
        </p:blipFill>
        <p:spPr>
          <a:xfrm>
            <a:off x="476250" y="4545806"/>
            <a:ext cx="2540000" cy="533400"/>
          </a:xfrm>
          <a:prstGeom prst="rect">
            <a:avLst/>
          </a:prstGeom>
          <a:noFill/>
          <a:ln>
            <a:noFill/>
          </a:ln>
        </p:spPr>
      </p:pic>
      <p:sp>
        <p:nvSpPr>
          <p:cNvPr id="53" name="Shape 53"/>
          <p:cNvSpPr txBox="1"/>
          <p:nvPr>
            <p:ph idx="1" type="body"/>
          </p:nvPr>
        </p:nvSpPr>
        <p:spPr>
          <a:xfrm>
            <a:off x="457200" y="926100"/>
            <a:ext cx="4038599" cy="3508978"/>
          </a:xfrm>
          <a:prstGeom prst="rect">
            <a:avLst/>
          </a:prstGeom>
          <a:noFill/>
          <a:ln>
            <a:noFill/>
          </a:ln>
        </p:spPr>
        <p:txBody>
          <a:bodyPr anchorCtr="0" anchor="t" bIns="91425" lIns="91425" rIns="91425" tIns="91425"/>
          <a:lstStyle>
            <a:lvl1pPr indent="-215900" lvl="0" marL="342900" marR="0" rtl="0" algn="l">
              <a:spcBef>
                <a:spcPts val="400"/>
              </a:spcBef>
              <a:spcAft>
                <a:spcPts val="600"/>
              </a:spcAft>
              <a:buClr>
                <a:srgbClr val="003366"/>
              </a:buClr>
              <a:buSzPct val="100000"/>
              <a:buFont typeface="Arial"/>
              <a:buChar char="•"/>
              <a:defRPr b="0" i="0" sz="2000" u="none" cap="none" strike="noStrike">
                <a:solidFill>
                  <a:srgbClr val="003366"/>
                </a:solidFill>
                <a:latin typeface="Arial"/>
                <a:ea typeface="Arial"/>
                <a:cs typeface="Arial"/>
                <a:sym typeface="Arial"/>
              </a:defRPr>
            </a:lvl1pPr>
            <a:lvl2pPr indent="-158750" lvl="1" marL="742950" marR="0" rtl="0" algn="l">
              <a:spcBef>
                <a:spcPts val="400"/>
              </a:spcBef>
              <a:spcAft>
                <a:spcPts val="600"/>
              </a:spcAft>
              <a:buClr>
                <a:srgbClr val="003366"/>
              </a:buClr>
              <a:buSzPct val="100000"/>
              <a:buFont typeface="Arial"/>
              <a:buChar char="•"/>
              <a:defRPr b="0" i="0" sz="2000" u="none" cap="none" strike="noStrike">
                <a:solidFill>
                  <a:srgbClr val="003366"/>
                </a:solidFill>
                <a:latin typeface="Arial"/>
                <a:ea typeface="Arial"/>
                <a:cs typeface="Arial"/>
                <a:sym typeface="Arial"/>
              </a:defRPr>
            </a:lvl2pPr>
            <a:lvl3pPr indent="-101600" lvl="2" marL="1143000" marR="0" rtl="0" algn="l">
              <a:spcBef>
                <a:spcPts val="400"/>
              </a:spcBef>
              <a:spcAft>
                <a:spcPts val="600"/>
              </a:spcAft>
              <a:buClr>
                <a:srgbClr val="003366"/>
              </a:buClr>
              <a:buSzPct val="100000"/>
              <a:buFont typeface="Arial"/>
              <a:buChar char="•"/>
              <a:defRPr b="0" i="0" sz="2000" u="none" cap="none" strike="noStrike">
                <a:solidFill>
                  <a:srgbClr val="003366"/>
                </a:solidFill>
                <a:latin typeface="Arial"/>
                <a:ea typeface="Arial"/>
                <a:cs typeface="Arial"/>
                <a:sym typeface="Arial"/>
              </a:defRPr>
            </a:lvl3pPr>
            <a:lvl4pPr indent="-114300" lvl="3" marL="1600200" marR="0" rtl="0" algn="l">
              <a:spcBef>
                <a:spcPts val="360"/>
              </a:spcBef>
              <a:spcAft>
                <a:spcPts val="0"/>
              </a:spcAft>
              <a:buClr>
                <a:srgbClr val="003366"/>
              </a:buClr>
              <a:buSzPct val="100000"/>
              <a:buFont typeface="Arial"/>
              <a:buChar char="–"/>
              <a:defRPr b="0" i="0" sz="1800" u="none" cap="none" strike="noStrike">
                <a:solidFill>
                  <a:srgbClr val="003366"/>
                </a:solidFill>
                <a:latin typeface="Arial"/>
                <a:ea typeface="Arial"/>
                <a:cs typeface="Arial"/>
                <a:sym typeface="Arial"/>
              </a:defRPr>
            </a:lvl4pPr>
            <a:lvl5pPr indent="-114300" lvl="4" marL="2057400" marR="0" rtl="0" algn="l">
              <a:spcBef>
                <a:spcPts val="360"/>
              </a:spcBef>
              <a:spcAft>
                <a:spcPts val="0"/>
              </a:spcAft>
              <a:buClr>
                <a:srgbClr val="003366"/>
              </a:buClr>
              <a:buSzPct val="100000"/>
              <a:buFont typeface="Arial"/>
              <a:buChar char="»"/>
              <a:defRPr b="0" i="0" sz="1800" u="none" cap="none" strike="noStrike">
                <a:solidFill>
                  <a:srgbClr val="003366"/>
                </a:solidFill>
                <a:latin typeface="Arial"/>
                <a:ea typeface="Arial"/>
                <a:cs typeface="Arial"/>
                <a:sym typeface="Arial"/>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54" name="Shape 54"/>
          <p:cNvSpPr txBox="1"/>
          <p:nvPr>
            <p:ph type="title"/>
          </p:nvPr>
        </p:nvSpPr>
        <p:spPr>
          <a:xfrm>
            <a:off x="457200" y="-1381"/>
            <a:ext cx="8229600" cy="714181"/>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3200" u="none" cap="none" strike="noStrike">
                <a:solidFill>
                  <a:schemeClr val="lt1"/>
                </a:solidFill>
                <a:latin typeface="Arial"/>
                <a:ea typeface="Arial"/>
                <a:cs typeface="Arial"/>
                <a:sym typeface="Arial"/>
              </a:defRPr>
            </a:lvl1pPr>
            <a:lvl2pPr indent="0" lvl="1" marL="0" marR="0" rtl="0" algn="l">
              <a:spcBef>
                <a:spcPts val="0"/>
              </a:spcBef>
              <a:spcAft>
                <a:spcPts val="0"/>
              </a:spcAft>
              <a:buNone/>
              <a:defRPr b="0" i="0" sz="4400" u="none" cap="none" strike="noStrike">
                <a:solidFill>
                  <a:schemeClr val="dk1"/>
                </a:solidFill>
                <a:latin typeface="Arial"/>
                <a:ea typeface="Arial"/>
                <a:cs typeface="Arial"/>
                <a:sym typeface="Arial"/>
              </a:defRPr>
            </a:lvl2pPr>
            <a:lvl3pPr indent="0" lvl="2" marL="0" marR="0" rtl="0" algn="l">
              <a:spcBef>
                <a:spcPts val="0"/>
              </a:spcBef>
              <a:spcAft>
                <a:spcPts val="0"/>
              </a:spcAft>
              <a:buNone/>
              <a:defRPr b="0" i="0" sz="4400" u="none" cap="none" strike="noStrike">
                <a:solidFill>
                  <a:schemeClr val="dk1"/>
                </a:solidFill>
                <a:latin typeface="Arial"/>
                <a:ea typeface="Arial"/>
                <a:cs typeface="Arial"/>
                <a:sym typeface="Arial"/>
              </a:defRPr>
            </a:lvl3pPr>
            <a:lvl4pPr indent="0" lvl="3" marL="0" marR="0" rtl="0" algn="l">
              <a:spcBef>
                <a:spcPts val="0"/>
              </a:spcBef>
              <a:spcAft>
                <a:spcPts val="0"/>
              </a:spcAft>
              <a:buNone/>
              <a:defRPr b="0" i="0" sz="4400" u="none" cap="none" strike="noStrike">
                <a:solidFill>
                  <a:schemeClr val="dk1"/>
                </a:solidFill>
                <a:latin typeface="Arial"/>
                <a:ea typeface="Arial"/>
                <a:cs typeface="Arial"/>
                <a:sym typeface="Arial"/>
              </a:defRPr>
            </a:lvl4pPr>
            <a:lvl5pPr indent="0" lvl="4" marL="0" marR="0" rtl="0" algn="l">
              <a:spcBef>
                <a:spcPts val="0"/>
              </a:spcBef>
              <a:spcAft>
                <a:spcPts val="0"/>
              </a:spcAft>
              <a:buNone/>
              <a:defRPr b="0" i="0" sz="4400" u="none" cap="none" strike="noStrike">
                <a:solidFill>
                  <a:schemeClr val="dk1"/>
                </a:solidFill>
                <a:latin typeface="Arial"/>
                <a:ea typeface="Arial"/>
                <a:cs typeface="Arial"/>
                <a:sym typeface="Arial"/>
              </a:defRPr>
            </a:lvl5pPr>
            <a:lvl6pPr indent="0" lvl="5" marL="457200" marR="0" rtl="0" algn="l">
              <a:spcBef>
                <a:spcPts val="0"/>
              </a:spcBef>
              <a:spcAft>
                <a:spcPts val="0"/>
              </a:spcAft>
              <a:buNone/>
              <a:defRPr b="0" i="0" sz="4400" u="none" cap="none" strike="noStrike">
                <a:solidFill>
                  <a:schemeClr val="dk1"/>
                </a:solidFill>
                <a:latin typeface="Arial"/>
                <a:ea typeface="Arial"/>
                <a:cs typeface="Arial"/>
                <a:sym typeface="Arial"/>
              </a:defRPr>
            </a:lvl6pPr>
            <a:lvl7pPr indent="0" lvl="6" marL="914400" marR="0" rtl="0" algn="l">
              <a:spcBef>
                <a:spcPts val="0"/>
              </a:spcBef>
              <a:spcAft>
                <a:spcPts val="0"/>
              </a:spcAft>
              <a:buNone/>
              <a:defRPr b="0" i="0" sz="4400" u="none" cap="none" strike="noStrike">
                <a:solidFill>
                  <a:schemeClr val="dk1"/>
                </a:solidFill>
                <a:latin typeface="Arial"/>
                <a:ea typeface="Arial"/>
                <a:cs typeface="Arial"/>
                <a:sym typeface="Arial"/>
              </a:defRPr>
            </a:lvl7pPr>
            <a:lvl8pPr indent="0" lvl="7" marL="1371600" marR="0" rtl="0" algn="l">
              <a:spcBef>
                <a:spcPts val="0"/>
              </a:spcBef>
              <a:spcAft>
                <a:spcPts val="0"/>
              </a:spcAft>
              <a:buNone/>
              <a:defRPr b="0" i="0" sz="4400" u="none" cap="none" strike="noStrike">
                <a:solidFill>
                  <a:schemeClr val="dk1"/>
                </a:solidFill>
                <a:latin typeface="Arial"/>
                <a:ea typeface="Arial"/>
                <a:cs typeface="Arial"/>
                <a:sym typeface="Arial"/>
              </a:defRPr>
            </a:lvl8pPr>
            <a:lvl9pPr indent="0" lvl="8" marL="1828800" marR="0" rtl="0" algn="l">
              <a:spcBef>
                <a:spcPts val="0"/>
              </a:spcBef>
              <a:spcAft>
                <a:spcPts val="0"/>
              </a:spcAft>
              <a:buNone/>
              <a:defRPr b="0" i="0" sz="4400" u="none" cap="none" strike="noStrike">
                <a:solidFill>
                  <a:schemeClr val="dk1"/>
                </a:solidFill>
                <a:latin typeface="Arial"/>
                <a:ea typeface="Arial"/>
                <a:cs typeface="Arial"/>
                <a:sym typeface="Arial"/>
              </a:defRPr>
            </a:lvl9pPr>
          </a:lstStyle>
          <a:p/>
        </p:txBody>
      </p:sp>
      <p:sp>
        <p:nvSpPr>
          <p:cNvPr id="55" name="Shape 55"/>
          <p:cNvSpPr/>
          <p:nvPr>
            <p:ph idx="2" type="pic"/>
          </p:nvPr>
        </p:nvSpPr>
        <p:spPr>
          <a:xfrm>
            <a:off x="4986867" y="713184"/>
            <a:ext cx="4157132" cy="3721893"/>
          </a:xfrm>
          <a:prstGeom prst="rect">
            <a:avLst/>
          </a:prstGeom>
          <a:noFill/>
          <a:ln>
            <a:noFill/>
          </a:ln>
        </p:spPr>
        <p:txBody>
          <a:bodyPr anchorCtr="0" anchor="t" bIns="91425" lIns="91425" rIns="91425" tIns="91425"/>
          <a:lstStyle>
            <a:lvl1pPr indent="-228600" lvl="0" marL="342900" marR="0" rtl="0" algn="l">
              <a:spcBef>
                <a:spcPts val="360"/>
              </a:spcBef>
              <a:spcAft>
                <a:spcPts val="0"/>
              </a:spcAft>
              <a:buClr>
                <a:srgbClr val="003366"/>
              </a:buClr>
              <a:buSzPct val="100000"/>
              <a:buFont typeface="Arial"/>
              <a:buChar char="•"/>
              <a:defRPr b="0" i="0" sz="1800" u="none" cap="none" strike="noStrike">
                <a:solidFill>
                  <a:srgbClr val="003366"/>
                </a:solidFill>
                <a:latin typeface="Arial"/>
                <a:ea typeface="Arial"/>
                <a:cs typeface="Arial"/>
                <a:sym typeface="Arial"/>
              </a:defRPr>
            </a:lvl1pPr>
            <a:lvl2pPr indent="-171450" lvl="1" marL="742950" marR="0" rtl="0" algn="l">
              <a:spcBef>
                <a:spcPts val="360"/>
              </a:spcBef>
              <a:spcAft>
                <a:spcPts val="0"/>
              </a:spcAft>
              <a:buClr>
                <a:srgbClr val="003366"/>
              </a:buClr>
              <a:buSzPct val="100000"/>
              <a:buFont typeface="Arial"/>
              <a:buChar char="•"/>
              <a:defRPr b="0" i="0" sz="1800" u="none" cap="none" strike="noStrike">
                <a:solidFill>
                  <a:srgbClr val="003366"/>
                </a:solidFill>
                <a:latin typeface="Arial"/>
                <a:ea typeface="Arial"/>
                <a:cs typeface="Arial"/>
                <a:sym typeface="Arial"/>
              </a:defRPr>
            </a:lvl2pPr>
            <a:lvl3pPr indent="-114300" lvl="2" marL="1143000" marR="0" rtl="0" algn="l">
              <a:spcBef>
                <a:spcPts val="360"/>
              </a:spcBef>
              <a:spcAft>
                <a:spcPts val="0"/>
              </a:spcAft>
              <a:buClr>
                <a:srgbClr val="003366"/>
              </a:buClr>
              <a:buSzPct val="100000"/>
              <a:buFont typeface="Arial"/>
              <a:buChar char="•"/>
              <a:defRPr b="0" i="0" sz="1800" u="none" cap="none" strike="noStrike">
                <a:solidFill>
                  <a:srgbClr val="003366"/>
                </a:solidFill>
                <a:latin typeface="Arial"/>
                <a:ea typeface="Arial"/>
                <a:cs typeface="Arial"/>
                <a:sym typeface="Arial"/>
              </a:defRPr>
            </a:lvl3pPr>
            <a:lvl4pPr indent="-114300" lvl="3" marL="1600200" marR="0" rtl="0" algn="l">
              <a:spcBef>
                <a:spcPts val="360"/>
              </a:spcBef>
              <a:spcAft>
                <a:spcPts val="0"/>
              </a:spcAft>
              <a:buClr>
                <a:srgbClr val="003366"/>
              </a:buClr>
              <a:buSzPct val="100000"/>
              <a:buFont typeface="Arial"/>
              <a:buChar char="–"/>
              <a:defRPr b="0" i="0" sz="1800" u="none" cap="none" strike="noStrike">
                <a:solidFill>
                  <a:srgbClr val="003366"/>
                </a:solidFill>
                <a:latin typeface="Arial"/>
                <a:ea typeface="Arial"/>
                <a:cs typeface="Arial"/>
                <a:sym typeface="Arial"/>
              </a:defRPr>
            </a:lvl4pPr>
            <a:lvl5pPr indent="-114300" lvl="4" marL="2057400" marR="0" rtl="0" algn="l">
              <a:spcBef>
                <a:spcPts val="360"/>
              </a:spcBef>
              <a:spcAft>
                <a:spcPts val="0"/>
              </a:spcAft>
              <a:buClr>
                <a:srgbClr val="003366"/>
              </a:buClr>
              <a:buSzPct val="100000"/>
              <a:buFont typeface="Arial"/>
              <a:buChar char="»"/>
              <a:defRPr b="0" i="0" sz="1800" u="none" cap="none" strike="noStrike">
                <a:solidFill>
                  <a:srgbClr val="003366"/>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9pPr>
          </a:lstStyle>
          <a:p/>
        </p:txBody>
      </p:sp>
      <p:sp>
        <p:nvSpPr>
          <p:cNvPr id="56" name="Shape 56"/>
          <p:cNvSpPr txBox="1"/>
          <p:nvPr>
            <p:ph idx="11" type="ftr"/>
          </p:nvPr>
        </p:nvSpPr>
        <p:spPr>
          <a:xfrm>
            <a:off x="3124200" y="4693443"/>
            <a:ext cx="2063750" cy="273843"/>
          </a:xfrm>
          <a:prstGeom prst="rect">
            <a:avLst/>
          </a:prstGeom>
          <a:noFill/>
          <a:ln>
            <a:noFill/>
          </a:ln>
        </p:spPr>
        <p:txBody>
          <a:bodyPr anchorCtr="0" anchor="t" bIns="91425" lIns="91425" rIns="91425" tIns="91425"/>
          <a:lstStyle>
            <a:lvl1pPr indent="0" lvl="0" marL="0" marR="0" rtl="0" algn="r">
              <a:spcBef>
                <a:spcPts val="0"/>
              </a:spcBef>
              <a:spcAft>
                <a:spcPts val="0"/>
              </a:spcAft>
              <a:buNone/>
              <a:defRPr sz="1200">
                <a:solidFill>
                  <a:srgbClr val="CC9933"/>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57" name="Shape 57"/>
          <p:cNvSpPr txBox="1"/>
          <p:nvPr>
            <p:ph idx="12" type="sldNum"/>
          </p:nvPr>
        </p:nvSpPr>
        <p:spPr>
          <a:xfrm>
            <a:off x="7913688" y="4693443"/>
            <a:ext cx="773111" cy="273843"/>
          </a:xfrm>
          <a:prstGeom prst="rect">
            <a:avLst/>
          </a:prstGeom>
          <a:noFill/>
          <a:ln>
            <a:noFill/>
          </a:ln>
        </p:spPr>
        <p:txBody>
          <a:bodyPr anchorCtr="0" anchor="t" bIns="45700" lIns="91425" rIns="91425" tIns="45700">
            <a:noAutofit/>
          </a:bodyPr>
          <a:lstStyle/>
          <a:p>
            <a:pPr indent="0" lvl="0" marL="0" marR="0" rtl="0" algn="r">
              <a:spcBef>
                <a:spcPts val="0"/>
              </a:spcBef>
              <a:spcAft>
                <a:spcPts val="0"/>
              </a:spcAft>
              <a:buSzPct val="25000"/>
              <a:buNone/>
            </a:pPr>
            <a:fld id="{00000000-1234-1234-1234-123412341234}" type="slidenum">
              <a:rPr b="0" lang="en" sz="1200" u="none">
                <a:solidFill>
                  <a:srgbClr val="CC9933"/>
                </a:solidFill>
                <a:latin typeface="Arial"/>
                <a:ea typeface="Arial"/>
                <a:cs typeface="Arial"/>
                <a:sym typeface="Arial"/>
              </a:rPr>
              <a:t>‹#›</a:t>
            </a:fld>
          </a:p>
        </p:txBody>
      </p:sp>
      <p:sp>
        <p:nvSpPr>
          <p:cNvPr id="58" name="Shape 58"/>
          <p:cNvSpPr txBox="1"/>
          <p:nvPr>
            <p:ph idx="10" type="dt"/>
          </p:nvPr>
        </p:nvSpPr>
        <p:spPr>
          <a:xfrm>
            <a:off x="5160962" y="4693443"/>
            <a:ext cx="2357436" cy="273843"/>
          </a:xfrm>
          <a:prstGeom prst="rect">
            <a:avLst/>
          </a:prstGeom>
          <a:noFill/>
          <a:ln>
            <a:noFill/>
          </a:ln>
        </p:spPr>
        <p:txBody>
          <a:bodyPr anchorCtr="0" anchor="t" bIns="91425" lIns="91425" rIns="91425" tIns="91425"/>
          <a:lstStyle>
            <a:lvl1pPr indent="0" lvl="0" marL="0" marR="0" rtl="0" algn="l">
              <a:spcBef>
                <a:spcPts val="0"/>
              </a:spcBef>
              <a:spcAft>
                <a:spcPts val="0"/>
              </a:spcAft>
              <a:buNone/>
              <a:defRPr sz="1200">
                <a:solidFill>
                  <a:srgbClr val="CC9933"/>
                </a:solidFill>
                <a:latin typeface="Arial"/>
                <a:ea typeface="Arial"/>
                <a:cs typeface="Arial"/>
                <a:sym typeface="Arial"/>
              </a:defRPr>
            </a:lvl1pPr>
            <a:lvl2pPr indent="0" lvl="1" marL="457200" marR="0" rtl="0" algn="l">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osf.io/4532e/wiki/hom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29.png"/><Relationship Id="rId6"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31.png"/><Relationship Id="rId4" Type="http://schemas.openxmlformats.org/officeDocument/2006/relationships/image" Target="../media/image37.png"/><Relationship Id="rId5"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31.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osf.io/4532e/wiki/home/"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osf.io/4532e/wiki/home/"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34.jpg"/><Relationship Id="rId7" Type="http://schemas.openxmlformats.org/officeDocument/2006/relationships/image" Target="../media/image38.png"/><Relationship Id="rId8" Type="http://schemas.openxmlformats.org/officeDocument/2006/relationships/image" Target="../media/image3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1" Type="http://schemas.openxmlformats.org/officeDocument/2006/relationships/hyperlink" Target="http://rogerdudler.github.io/git-guide/" TargetMode="External"/><Relationship Id="rId10" Type="http://schemas.openxmlformats.org/officeDocument/2006/relationships/hyperlink" Target="https://docs.google.com/presentation/d/1Tm_MJfynYqSdxlo-VSNDLtn81fKKyLjxmWH4FwRWBqs/edit#slide=id.g2492100df3_0_36" TargetMode="External"/><Relationship Id="rId13" Type="http://schemas.openxmlformats.org/officeDocument/2006/relationships/hyperlink" Target="https://swcarpentry.github.io/git-novice/" TargetMode="External"/><Relationship Id="rId12" Type="http://schemas.openxmlformats.org/officeDocument/2006/relationships/hyperlink" Target="https://github.com/HomeBankCode/lena-its-tools/blob/master/Documentation/Using_readits.md" TargetMode="External"/><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hyperlink" Target="https://youtu.be/66joQp_K6wg" TargetMode="External"/><Relationship Id="rId4" Type="http://schemas.openxmlformats.org/officeDocument/2006/relationships/hyperlink" Target="https://youtu.be/0zPwKE7Lc-o" TargetMode="External"/><Relationship Id="rId9" Type="http://schemas.openxmlformats.org/officeDocument/2006/relationships/hyperlink" Target="https://osf.io/4532e/wiki/home/" TargetMode="External"/><Relationship Id="rId14" Type="http://schemas.openxmlformats.org/officeDocument/2006/relationships/hyperlink" Target="https://help.github.com/desktop/guides/getting-started/" TargetMode="External"/><Relationship Id="rId5" Type="http://schemas.openxmlformats.org/officeDocument/2006/relationships/hyperlink" Target="https://www.youtube.com/watch?v=YjVgjLyfklQ&amp;feature=youtu.be" TargetMode="External"/><Relationship Id="rId6" Type="http://schemas.openxmlformats.org/officeDocument/2006/relationships/hyperlink" Target="http://talkbank.org/screencasts/" TargetMode="External"/><Relationship Id="rId7" Type="http://schemas.openxmlformats.org/officeDocument/2006/relationships/hyperlink" Target="https://docs.google.com/presentation/d/1Tm_MJfynYqSdxlo-VSNDLtn81fKKyLjxmWH4FwRWBqs/edit#slide=id.g2492100df3_0_5" TargetMode="External"/><Relationship Id="rId8" Type="http://schemas.openxmlformats.org/officeDocument/2006/relationships/hyperlink" Target="http://homebank.talkbank.org/data.htm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5.jp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comments" Target="../comments/comment1.xml"/><Relationship Id="rId4" Type="http://schemas.openxmlformats.org/officeDocument/2006/relationships/image" Target="../media/image7.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13.jpg"/><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9.png"/><Relationship Id="rId9" Type="http://schemas.openxmlformats.org/officeDocument/2006/relationships/image" Target="../media/image33.png"/><Relationship Id="rId5" Type="http://schemas.openxmlformats.org/officeDocument/2006/relationships/image" Target="../media/image30.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Shape 63"/>
          <p:cNvSpPr txBox="1"/>
          <p:nvPr>
            <p:ph type="ctrTitle"/>
          </p:nvPr>
        </p:nvSpPr>
        <p:spPr>
          <a:xfrm>
            <a:off x="311708" y="744575"/>
            <a:ext cx="8520600" cy="2052600"/>
          </a:xfrm>
          <a:prstGeom prst="rect">
            <a:avLst/>
          </a:prstGeom>
        </p:spPr>
        <p:txBody>
          <a:bodyPr anchorCtr="0" anchor="b" bIns="91425" lIns="91425" rIns="91425" tIns="91425">
            <a:noAutofit/>
          </a:bodyPr>
          <a:lstStyle/>
          <a:p>
            <a:pPr lvl="0" rtl="0">
              <a:spcBef>
                <a:spcPts val="0"/>
              </a:spcBef>
              <a:buNone/>
            </a:pPr>
            <a:r>
              <a:rPr lang="en"/>
              <a:t>Workflow suggestions	</a:t>
            </a:r>
          </a:p>
        </p:txBody>
      </p:sp>
      <p:sp>
        <p:nvSpPr>
          <p:cNvPr id="64" name="Shape 64"/>
          <p:cNvSpPr txBox="1"/>
          <p:nvPr>
            <p:ph idx="1" type="subTitle"/>
          </p:nvPr>
        </p:nvSpPr>
        <p:spPr>
          <a:xfrm>
            <a:off x="311700" y="2834125"/>
            <a:ext cx="8520600" cy="792600"/>
          </a:xfrm>
          <a:prstGeom prst="rect">
            <a:avLst/>
          </a:prstGeom>
        </p:spPr>
        <p:txBody>
          <a:bodyPr anchorCtr="0" anchor="t" bIns="91425" lIns="91425" rIns="91425" tIns="91425">
            <a:noAutofit/>
          </a:bodyPr>
          <a:lstStyle/>
          <a:p>
            <a:pPr lvl="0" rtl="0">
              <a:spcBef>
                <a:spcPts val="0"/>
              </a:spcBef>
              <a:buNone/>
            </a:pPr>
            <a:r>
              <a:rPr lang="en" sz="1800"/>
              <a:t>The team</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Shape 17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Alternatives</a:t>
            </a:r>
          </a:p>
        </p:txBody>
      </p:sp>
      <p:sp>
        <p:nvSpPr>
          <p:cNvPr id="179" name="Shape 179"/>
          <p:cNvSpPr txBox="1"/>
          <p:nvPr>
            <p:ph idx="1" type="body"/>
          </p:nvPr>
        </p:nvSpPr>
        <p:spPr>
          <a:xfrm>
            <a:off x="311700" y="1152475"/>
            <a:ext cx="8520600" cy="3676800"/>
          </a:xfrm>
          <a:prstGeom prst="rect">
            <a:avLst/>
          </a:prstGeom>
        </p:spPr>
        <p:txBody>
          <a:bodyPr anchorCtr="0" anchor="t" bIns="91425" lIns="91425" rIns="91425" tIns="91425">
            <a:noAutofit/>
          </a:bodyPr>
          <a:lstStyle/>
          <a:p>
            <a:pPr lvl="0">
              <a:spcBef>
                <a:spcPts val="0"/>
              </a:spcBef>
              <a:spcAft>
                <a:spcPts val="0"/>
              </a:spcAft>
              <a:buNone/>
            </a:pPr>
            <a:r>
              <a:rPr lang="en" sz="1700"/>
              <a:t>CLAN (CHAT)		4 transcribing modes (waveform, transcriber, sound walker, edit)</a:t>
            </a:r>
          </a:p>
          <a:p>
            <a:pPr lvl="0">
              <a:spcBef>
                <a:spcPts val="0"/>
              </a:spcBef>
              <a:spcAft>
                <a:spcPts val="0"/>
              </a:spcAft>
              <a:buNone/>
            </a:pPr>
            <a:r>
              <a:rPr lang="en" sz="1700"/>
              <a:t>				Export to CSV, R, etc., database support from MTAS</a:t>
            </a:r>
          </a:p>
          <a:p>
            <a:pPr lvl="0">
              <a:spcBef>
                <a:spcPts val="0"/>
              </a:spcBef>
              <a:spcAft>
                <a:spcPts val="0"/>
              </a:spcAft>
              <a:buNone/>
            </a:pPr>
            <a:r>
              <a:rPr lang="en" sz="1700"/>
              <a:t>ELAN			great alignment between tiers</a:t>
            </a:r>
          </a:p>
          <a:p>
            <a:pPr lvl="0" rtl="0">
              <a:spcBef>
                <a:spcPts val="0"/>
              </a:spcBef>
              <a:spcAft>
                <a:spcPts val="0"/>
              </a:spcAft>
              <a:buNone/>
            </a:pPr>
            <a:r>
              <a:rPr lang="en" sz="1700"/>
              <a:t>CHAT  → ELAN → CHAT works great</a:t>
            </a:r>
          </a:p>
          <a:p>
            <a:pPr lvl="0">
              <a:spcBef>
                <a:spcPts val="0"/>
              </a:spcBef>
              <a:spcAft>
                <a:spcPts val="0"/>
              </a:spcAft>
              <a:buNone/>
            </a:pPr>
            <a:r>
              <a:t/>
            </a:r>
            <a:endParaRPr sz="1700"/>
          </a:p>
          <a:p>
            <a:pPr lvl="0">
              <a:spcBef>
                <a:spcPts val="0"/>
              </a:spcBef>
              <a:spcAft>
                <a:spcPts val="0"/>
              </a:spcAft>
              <a:buNone/>
            </a:pPr>
            <a:r>
              <a:rPr lang="en" sz="1700"/>
              <a:t>Praat			great for acoustic analysis, built inside PHON</a:t>
            </a:r>
          </a:p>
          <a:p>
            <a:pPr lvl="0" rtl="0">
              <a:spcBef>
                <a:spcPts val="0"/>
              </a:spcBef>
              <a:spcAft>
                <a:spcPts val="0"/>
              </a:spcAft>
              <a:buNone/>
            </a:pPr>
            <a:r>
              <a:rPr lang="en" sz="1700"/>
              <a:t>PHON			phonological analysis, works with CLAN and Praat</a:t>
            </a:r>
          </a:p>
          <a:p>
            <a:pPr lvl="0">
              <a:spcBef>
                <a:spcPts val="0"/>
              </a:spcBef>
              <a:spcAft>
                <a:spcPts val="0"/>
              </a:spcAft>
              <a:buNone/>
            </a:pPr>
            <a:r>
              <a:t/>
            </a:r>
            <a:endParaRPr sz="1700"/>
          </a:p>
          <a:p>
            <a:pPr lvl="0" rtl="0">
              <a:spcBef>
                <a:spcPts val="0"/>
              </a:spcBef>
              <a:spcAft>
                <a:spcPts val="0"/>
              </a:spcAft>
              <a:buNone/>
            </a:pPr>
            <a:r>
              <a:rPr lang="en" sz="1700"/>
              <a:t>DataVyu			possibly fastest, but no compatibiity yet</a:t>
            </a:r>
          </a:p>
          <a:p>
            <a:pPr lvl="0" rtl="0">
              <a:spcBef>
                <a:spcPts val="0"/>
              </a:spcBef>
              <a:spcAft>
                <a:spcPts val="0"/>
              </a:spcAft>
              <a:buNone/>
            </a:pPr>
            <a:r>
              <a:t/>
            </a:r>
            <a:endParaRPr sz="1700"/>
          </a:p>
          <a:p>
            <a:pPr lvl="0" rtl="0">
              <a:spcBef>
                <a:spcPts val="0"/>
              </a:spcBef>
              <a:spcAft>
                <a:spcPts val="0"/>
              </a:spcAft>
              <a:buNone/>
            </a:pPr>
            <a:r>
              <a:rPr lang="en" sz="1700"/>
              <a:t>MS-Word etc.		No pathway to analysis, no linkage to audio</a:t>
            </a:r>
          </a:p>
          <a:p>
            <a:pPr lvl="0" rtl="0">
              <a:spcBef>
                <a:spcPts val="0"/>
              </a:spcBef>
              <a:spcAft>
                <a:spcPts val="0"/>
              </a:spcAft>
              <a:buClr>
                <a:schemeClr val="dk1"/>
              </a:buClr>
              <a:buSzPct val="64705"/>
              <a:buFont typeface="Arial"/>
              <a:buNone/>
            </a:pPr>
            <a:r>
              <a:rPr lang="en" sz="1700"/>
              <a:t>Transcriber		good for CA, but not open</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Shape 184"/>
          <p:cNvSpPr txBox="1"/>
          <p:nvPr>
            <p:ph type="ctrTitle"/>
          </p:nvPr>
        </p:nvSpPr>
        <p:spPr>
          <a:xfrm>
            <a:off x="311708" y="744575"/>
            <a:ext cx="8520600" cy="2052600"/>
          </a:xfrm>
          <a:prstGeom prst="rect">
            <a:avLst/>
          </a:prstGeom>
        </p:spPr>
        <p:txBody>
          <a:bodyPr anchorCtr="0" anchor="b" bIns="91425" lIns="91425" rIns="91425" tIns="91425">
            <a:noAutofit/>
          </a:bodyPr>
          <a:lstStyle/>
          <a:p>
            <a:pPr lvl="0">
              <a:spcBef>
                <a:spcPts val="0"/>
              </a:spcBef>
              <a:buNone/>
            </a:pPr>
            <a:r>
              <a:rPr lang="en"/>
              <a:t>Routines</a:t>
            </a:r>
            <a:r>
              <a:rPr lang="en"/>
              <a:t> for automatized analyses: </a:t>
            </a:r>
          </a:p>
          <a:p>
            <a:pPr lvl="0" rtl="0">
              <a:spcBef>
                <a:spcPts val="0"/>
              </a:spcBef>
              <a:buNone/>
            </a:pPr>
            <a:r>
              <a:rPr lang="en" sz="1800"/>
              <a:t>Evaluation of LENA software &amp; alternatives</a:t>
            </a:r>
          </a:p>
        </p:txBody>
      </p:sp>
      <p:sp>
        <p:nvSpPr>
          <p:cNvPr id="185" name="Shape 185"/>
          <p:cNvSpPr txBox="1"/>
          <p:nvPr>
            <p:ph idx="1" type="subTitle"/>
          </p:nvPr>
        </p:nvSpPr>
        <p:spPr>
          <a:xfrm>
            <a:off x="311700" y="2834125"/>
            <a:ext cx="8520600" cy="792600"/>
          </a:xfrm>
          <a:prstGeom prst="rect">
            <a:avLst/>
          </a:prstGeom>
        </p:spPr>
        <p:txBody>
          <a:bodyPr anchorCtr="0" anchor="t" bIns="91425" lIns="91425" rIns="91425" tIns="91425">
            <a:noAutofit/>
          </a:bodyPr>
          <a:lstStyle/>
          <a:p>
            <a:pPr lvl="0" rtl="0">
              <a:spcBef>
                <a:spcPts val="0"/>
              </a:spcBef>
              <a:buNone/>
            </a:pPr>
            <a:r>
              <a:rPr lang="en" sz="1800"/>
              <a:t>Alex Cristia</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Shape 19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Let me crush your hopes.</a:t>
            </a:r>
          </a:p>
        </p:txBody>
      </p:sp>
      <p:sp>
        <p:nvSpPr>
          <p:cNvPr id="191" name="Shape 191"/>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Other than LENA, t</a:t>
            </a:r>
            <a:r>
              <a:rPr lang="en"/>
              <a:t>here is </a:t>
            </a:r>
            <a:r>
              <a:rPr b="1" lang="en"/>
              <a:t>no</a:t>
            </a:r>
            <a:r>
              <a:rPr lang="en"/>
              <a:t> off-the-shelf routine that can segment audio into broad speaker classes</a:t>
            </a:r>
          </a:p>
          <a:p>
            <a:pPr indent="-228600" lvl="1" marL="914400" rtl="0">
              <a:spcBef>
                <a:spcPts val="0"/>
              </a:spcBef>
            </a:pPr>
            <a:r>
              <a:rPr lang="en"/>
              <a:t>Similarly, there is </a:t>
            </a:r>
            <a:r>
              <a:rPr b="1" lang="en"/>
              <a:t>no</a:t>
            </a:r>
            <a:r>
              <a:rPr lang="en"/>
              <a:t> off-the-shelf routine that can count adult words or give you an estimate of the child’s “linguistic” versus “non-linguistic” vocalization composition</a:t>
            </a:r>
          </a:p>
          <a:p>
            <a:pPr indent="-228600" lvl="0" marL="457200" rtl="0">
              <a:spcBef>
                <a:spcPts val="0"/>
              </a:spcBef>
            </a:pPr>
            <a:r>
              <a:rPr lang="en"/>
              <a:t>Even in LENA-segmented recordings, some things remain challenging</a:t>
            </a:r>
          </a:p>
          <a:p>
            <a:pPr indent="-228600" lvl="1" marL="914400" rtl="0">
              <a:spcBef>
                <a:spcPts val="0"/>
              </a:spcBef>
            </a:pPr>
            <a:r>
              <a:rPr lang="en"/>
              <a:t>A </a:t>
            </a:r>
            <a:r>
              <a:rPr b="1" lang="en"/>
              <a:t>lot</a:t>
            </a:r>
            <a:r>
              <a:rPr lang="en"/>
              <a:t> of the segments are classified as “overlap”</a:t>
            </a:r>
          </a:p>
          <a:p>
            <a:pPr indent="-228600" lvl="1" marL="914400" rtl="0">
              <a:spcBef>
                <a:spcPts val="0"/>
              </a:spcBef>
            </a:pPr>
            <a:r>
              <a:rPr lang="en"/>
              <a:t>Variable accuracy in broad speaker classification, adult word count, turn count</a:t>
            </a:r>
          </a:p>
          <a:p>
            <a:pPr indent="-228600" lvl="0" marL="457200" rtl="0">
              <a:spcBef>
                <a:spcPts val="0"/>
              </a:spcBef>
            </a:pPr>
            <a:r>
              <a:rPr lang="en"/>
              <a:t>And some things just do </a:t>
            </a:r>
            <a:r>
              <a:rPr b="1" lang="en"/>
              <a:t>not </a:t>
            </a:r>
            <a:r>
              <a:rPr lang="en"/>
              <a:t>exist</a:t>
            </a:r>
          </a:p>
          <a:p>
            <a:pPr indent="-228600" lvl="1" marL="914400" rtl="0">
              <a:spcBef>
                <a:spcPts val="0"/>
              </a:spcBef>
            </a:pPr>
            <a:r>
              <a:rPr lang="en"/>
              <a:t>No current classifier for child-directed versus adult-directed or overheard speech</a:t>
            </a:r>
          </a:p>
          <a:p>
            <a:pPr indent="-228600" lvl="1" marL="914400" rtl="0">
              <a:spcBef>
                <a:spcPts val="0"/>
              </a:spcBef>
            </a:pPr>
            <a:r>
              <a:rPr lang="en"/>
              <a:t>No current classifier for languages in bilingual samples</a:t>
            </a:r>
          </a:p>
          <a:p>
            <a:pPr indent="-342900" lvl="1" marL="914400" rtl="0">
              <a:spcBef>
                <a:spcPts val="0"/>
              </a:spcBef>
              <a:buSzPct val="100000"/>
            </a:pPr>
            <a:r>
              <a:rPr lang="en" sz="1800"/>
              <a:t>Having an automatic transcription is </a:t>
            </a:r>
            <a:r>
              <a:rPr b="1" lang="en" sz="1800"/>
              <a:t>not</a:t>
            </a:r>
            <a:r>
              <a:rPr lang="en" sz="1800"/>
              <a:t> a feasible goal </a:t>
            </a:r>
          </a:p>
          <a:p>
            <a:pPr indent="-228600" lvl="2" marL="1371600" rtl="0">
              <a:spcBef>
                <a:spcPts val="0"/>
              </a:spcBef>
            </a:pPr>
            <a:r>
              <a:rPr lang="en"/>
              <a:t>And it probably won’t be in the next 10 years either</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Shape 196"/>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How does LENA work?</a:t>
            </a:r>
          </a:p>
        </p:txBody>
      </p:sp>
      <p:sp>
        <p:nvSpPr>
          <p:cNvPr id="197" name="Shape 197"/>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a:spcBef>
                <a:spcPts val="0"/>
              </a:spcBef>
              <a:buChar char="-"/>
            </a:pPr>
            <a:r>
              <a:rPr lang="en"/>
              <a:t>Segmentation = acoustic pattern matching on small chunks of the signal</a:t>
            </a:r>
          </a:p>
          <a:p>
            <a:pPr indent="-228600" lvl="0" marL="914400" rtl="0">
              <a:spcBef>
                <a:spcPts val="0"/>
              </a:spcBef>
              <a:buChar char="-"/>
            </a:pPr>
            <a:r>
              <a:rPr lang="en"/>
              <a:t>Using ~150 hand-segmented and transcribed hours, built acoustic models for</a:t>
            </a:r>
          </a:p>
          <a:p>
            <a:pPr indent="-228600" lvl="1" marL="1371600" rtl="0">
              <a:spcBef>
                <a:spcPts val="0"/>
              </a:spcBef>
              <a:buChar char="-"/>
            </a:pPr>
            <a:r>
              <a:rPr lang="en"/>
              <a:t>Target child</a:t>
            </a:r>
          </a:p>
          <a:p>
            <a:pPr indent="-228600" lvl="1" marL="1371600" rtl="0">
              <a:spcBef>
                <a:spcPts val="0"/>
              </a:spcBef>
              <a:buChar char="-"/>
            </a:pPr>
            <a:r>
              <a:rPr lang="en"/>
              <a:t>Other child</a:t>
            </a:r>
          </a:p>
          <a:p>
            <a:pPr indent="-228600" lvl="1" marL="1371600" rtl="0">
              <a:spcBef>
                <a:spcPts val="0"/>
              </a:spcBef>
              <a:buChar char="-"/>
            </a:pPr>
            <a:r>
              <a:rPr lang="en"/>
              <a:t>Female adult</a:t>
            </a:r>
          </a:p>
          <a:p>
            <a:pPr indent="-228600" lvl="1" marL="1371600" rtl="0">
              <a:spcBef>
                <a:spcPts val="0"/>
              </a:spcBef>
              <a:buChar char="-"/>
            </a:pPr>
            <a:r>
              <a:rPr lang="en"/>
              <a:t>Male adult</a:t>
            </a:r>
          </a:p>
          <a:p>
            <a:pPr indent="-228600" lvl="1" marL="1371600" rtl="0">
              <a:spcBef>
                <a:spcPts val="0"/>
              </a:spcBef>
              <a:buChar char="-"/>
            </a:pPr>
            <a:r>
              <a:rPr lang="en"/>
              <a:t>Overlap</a:t>
            </a:r>
          </a:p>
          <a:p>
            <a:pPr indent="-228600" lvl="1" marL="1371600" rtl="0">
              <a:spcBef>
                <a:spcPts val="0"/>
              </a:spcBef>
              <a:buChar char="-"/>
            </a:pPr>
            <a:r>
              <a:rPr lang="en"/>
              <a:t>Background categories (TV/electronic, noise…)</a:t>
            </a:r>
          </a:p>
          <a:p>
            <a:pPr indent="-228600" lvl="0" marL="914400" rtl="0">
              <a:spcBef>
                <a:spcPts val="0"/>
              </a:spcBef>
              <a:buChar char="-"/>
            </a:pPr>
            <a:r>
              <a:rPr lang="en"/>
              <a:t>Turn counts: adult-child alternation</a:t>
            </a:r>
          </a:p>
          <a:p>
            <a:pPr indent="-228600" lvl="0" marL="914400" rtl="0">
              <a:spcBef>
                <a:spcPts val="0"/>
              </a:spcBef>
              <a:buChar char="-"/>
            </a:pPr>
            <a:r>
              <a:rPr lang="en"/>
              <a:t>Adult word counts: regression based on rough # consonants &amp; vowels</a:t>
            </a:r>
          </a:p>
          <a:p>
            <a:pPr indent="-228600" lvl="0" marL="914400">
              <a:spcBef>
                <a:spcPts val="0"/>
              </a:spcBef>
              <a:buChar char="-"/>
            </a:pPr>
            <a:r>
              <a:rPr lang="en"/>
              <a:t>Children’s linguistic vs. non-linguistic vocalizations: </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Shape 20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LENA: Accuracy talker labels</a:t>
            </a:r>
          </a:p>
        </p:txBody>
      </p:sp>
      <p:sp>
        <p:nvSpPr>
          <p:cNvPr id="203" name="Shape 203"/>
          <p:cNvSpPr txBox="1"/>
          <p:nvPr/>
        </p:nvSpPr>
        <p:spPr>
          <a:xfrm>
            <a:off x="311700" y="3064200"/>
            <a:ext cx="8607300" cy="1436400"/>
          </a:xfrm>
          <a:prstGeom prst="rect">
            <a:avLst/>
          </a:prstGeom>
          <a:noFill/>
          <a:ln>
            <a:noFill/>
          </a:ln>
        </p:spPr>
        <p:txBody>
          <a:bodyPr anchorCtr="0" anchor="t" bIns="91425" lIns="91425" rIns="91425" tIns="91425">
            <a:noAutofit/>
          </a:bodyPr>
          <a:lstStyle/>
          <a:p>
            <a:pPr lvl="0">
              <a:spcBef>
                <a:spcPts val="0"/>
              </a:spcBef>
              <a:buNone/>
            </a:pPr>
            <a:r>
              <a:rPr b="1" lang="en" sz="1800"/>
              <a:t>Sensitivity</a:t>
            </a:r>
            <a:r>
              <a:rPr lang="en" sz="1800"/>
              <a:t>: What percentage of segments human calls X machine also calls X?</a:t>
            </a:r>
          </a:p>
          <a:p>
            <a:pPr lvl="0">
              <a:spcBef>
                <a:spcPts val="0"/>
              </a:spcBef>
              <a:buNone/>
            </a:pPr>
            <a:r>
              <a:rPr lang="en" sz="1800"/>
              <a:t>→ key if algorithm used for </a:t>
            </a:r>
            <a:r>
              <a:rPr i="1" lang="en" sz="1800"/>
              <a:t>selection</a:t>
            </a:r>
            <a:r>
              <a:rPr lang="en" sz="1800"/>
              <a:t> of segments for further processing</a:t>
            </a:r>
          </a:p>
          <a:p>
            <a:pPr lvl="0">
              <a:spcBef>
                <a:spcPts val="0"/>
              </a:spcBef>
              <a:buNone/>
            </a:pPr>
            <a:r>
              <a:t/>
            </a:r>
            <a:endParaRPr sz="1800"/>
          </a:p>
          <a:p>
            <a:pPr lvl="0">
              <a:spcBef>
                <a:spcPts val="0"/>
              </a:spcBef>
              <a:buNone/>
            </a:pPr>
            <a:r>
              <a:rPr b="1" lang="en" sz="1800"/>
              <a:t>Specificity</a:t>
            </a:r>
            <a:r>
              <a:rPr lang="en" sz="1800"/>
              <a:t>: What percentage of segments machine calls X human also calls X?</a:t>
            </a:r>
          </a:p>
          <a:p>
            <a:pPr lvl="0">
              <a:spcBef>
                <a:spcPts val="0"/>
              </a:spcBef>
              <a:buNone/>
            </a:pPr>
            <a:r>
              <a:rPr lang="en" sz="1800"/>
              <a:t>→ key if algorithm used as sole source of information</a:t>
            </a:r>
          </a:p>
        </p:txBody>
      </p:sp>
      <p:sp>
        <p:nvSpPr>
          <p:cNvPr id="204" name="Shape 204"/>
          <p:cNvSpPr txBox="1"/>
          <p:nvPr/>
        </p:nvSpPr>
        <p:spPr>
          <a:xfrm>
            <a:off x="311700" y="1258375"/>
            <a:ext cx="8662200" cy="1887900"/>
          </a:xfrm>
          <a:prstGeom prst="rect">
            <a:avLst/>
          </a:prstGeom>
          <a:noFill/>
          <a:ln>
            <a:noFill/>
          </a:ln>
        </p:spPr>
        <p:txBody>
          <a:bodyPr anchorCtr="0" anchor="t" bIns="91425" lIns="91425" rIns="91425" tIns="91425">
            <a:noAutofit/>
          </a:bodyPr>
          <a:lstStyle/>
          <a:p>
            <a:pPr lvl="0" rtl="0">
              <a:spcBef>
                <a:spcPts val="0"/>
              </a:spcBef>
              <a:buNone/>
            </a:pPr>
            <a:r>
              <a:rPr lang="en" sz="1800"/>
              <a:t>Agreement across human raters: </a:t>
            </a:r>
          </a:p>
          <a:p>
            <a:pPr indent="-342900" lvl="0" marL="457200" rtl="0">
              <a:spcBef>
                <a:spcPts val="0"/>
              </a:spcBef>
              <a:buSzPct val="100000"/>
              <a:buChar char="●"/>
            </a:pPr>
            <a:r>
              <a:rPr lang="en" sz="1800">
                <a:solidFill>
                  <a:schemeClr val="dk1"/>
                </a:solidFill>
              </a:rPr>
              <a:t>Provided 10 continuous minutes (</a:t>
            </a:r>
            <a:r>
              <a:rPr lang="en" sz="1800"/>
              <a:t>LTR): </a:t>
            </a:r>
          </a:p>
          <a:p>
            <a:pPr indent="-342900" lvl="1" marL="914400" rtl="0">
              <a:spcBef>
                <a:spcPts val="0"/>
              </a:spcBef>
              <a:buSzPct val="100000"/>
              <a:buChar char="○"/>
            </a:pPr>
            <a:r>
              <a:rPr lang="en" sz="1800"/>
              <a:t>Adult vs. non-adult: 88% </a:t>
            </a:r>
          </a:p>
          <a:p>
            <a:pPr indent="-342900" lvl="1" marL="914400" rtl="0">
              <a:spcBef>
                <a:spcPts val="0"/>
              </a:spcBef>
              <a:buSzPct val="100000"/>
              <a:buChar char="○"/>
            </a:pPr>
            <a:r>
              <a:rPr lang="en" sz="1800"/>
              <a:t>Key child vs other child: 91%</a:t>
            </a:r>
          </a:p>
          <a:p>
            <a:pPr indent="-342900" lvl="0" marL="457200" rtl="0">
              <a:spcBef>
                <a:spcPts val="0"/>
              </a:spcBef>
              <a:buSzPct val="100000"/>
              <a:buChar char="●"/>
            </a:pPr>
            <a:r>
              <a:rPr lang="en" sz="1800"/>
              <a:t>Provided 1 continuous hour (Elo): ~85% </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Shape 20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LENA: Accuracy talker labels</a:t>
            </a:r>
          </a:p>
        </p:txBody>
      </p:sp>
      <p:sp>
        <p:nvSpPr>
          <p:cNvPr id="210" name="Shape 210"/>
          <p:cNvSpPr txBox="1"/>
          <p:nvPr/>
        </p:nvSpPr>
        <p:spPr>
          <a:xfrm>
            <a:off x="6560300" y="1605300"/>
            <a:ext cx="2558100" cy="1472700"/>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Berg: Bergelson et al. </a:t>
            </a:r>
            <a:r>
              <a:rPr i="1" lang="en">
                <a:solidFill>
                  <a:schemeClr val="dk1"/>
                </a:solidFill>
              </a:rPr>
              <a:t>in prep</a:t>
            </a:r>
          </a:p>
          <a:p>
            <a:pPr lvl="0" rtl="0">
              <a:spcBef>
                <a:spcPts val="0"/>
              </a:spcBef>
              <a:buNone/>
            </a:pPr>
            <a:r>
              <a:rPr lang="en">
                <a:solidFill>
                  <a:schemeClr val="dk1"/>
                </a:solidFill>
              </a:rPr>
              <a:t>Elo: Elo 2016 </a:t>
            </a:r>
            <a:r>
              <a:rPr i="1" lang="en">
                <a:solidFill>
                  <a:schemeClr val="dk1"/>
                </a:solidFill>
              </a:rPr>
              <a:t>Finnish twins</a:t>
            </a:r>
          </a:p>
          <a:p>
            <a:pPr lvl="0">
              <a:spcBef>
                <a:spcPts val="0"/>
              </a:spcBef>
              <a:buNone/>
            </a:pPr>
            <a:r>
              <a:rPr lang="en">
                <a:solidFill>
                  <a:schemeClr val="dk1"/>
                </a:solidFill>
              </a:rPr>
              <a:t>Gilk: Gilkerson et al. 2015 </a:t>
            </a:r>
            <a:r>
              <a:rPr i="1" lang="en">
                <a:solidFill>
                  <a:schemeClr val="dk1"/>
                </a:solidFill>
              </a:rPr>
              <a:t>Mandarin</a:t>
            </a:r>
            <a:r>
              <a:rPr lang="en">
                <a:solidFill>
                  <a:schemeClr val="dk1"/>
                </a:solidFill>
              </a:rPr>
              <a:t> </a:t>
            </a:r>
          </a:p>
          <a:p>
            <a:pPr lvl="0" rtl="0">
              <a:spcBef>
                <a:spcPts val="0"/>
              </a:spcBef>
              <a:buNone/>
            </a:pPr>
            <a:r>
              <a:rPr lang="en"/>
              <a:t>Ko: Ko et al. 2015</a:t>
            </a:r>
          </a:p>
          <a:p>
            <a:pPr lvl="0">
              <a:spcBef>
                <a:spcPts val="0"/>
              </a:spcBef>
              <a:buNone/>
            </a:pPr>
            <a:r>
              <a:rPr lang="en">
                <a:solidFill>
                  <a:schemeClr val="dk1"/>
                </a:solidFill>
              </a:rPr>
              <a:t>LTR: LENA Tech Rep #5</a:t>
            </a:r>
          </a:p>
          <a:p>
            <a:pPr lvl="0" rtl="0">
              <a:spcBef>
                <a:spcPts val="0"/>
              </a:spcBef>
              <a:buNone/>
            </a:pPr>
            <a:r>
              <a:rPr lang="en">
                <a:solidFill>
                  <a:schemeClr val="dk1"/>
                </a:solidFill>
              </a:rPr>
              <a:t>vD: vanDam &amp; Silbert 2013 </a:t>
            </a:r>
          </a:p>
          <a:p>
            <a:pPr lvl="0" rtl="0">
              <a:spcBef>
                <a:spcPts val="0"/>
              </a:spcBef>
              <a:buNone/>
            </a:pPr>
            <a:r>
              <a:rPr lang="en"/>
              <a:t>Seidl: Seidl </a:t>
            </a:r>
            <a:r>
              <a:rPr lang="en">
                <a:solidFill>
                  <a:schemeClr val="dk1"/>
                </a:solidFill>
              </a:rPr>
              <a:t>et al. </a:t>
            </a:r>
            <a:r>
              <a:rPr i="1" lang="en">
                <a:solidFill>
                  <a:schemeClr val="dk1"/>
                </a:solidFill>
              </a:rPr>
              <a:t>in prep</a:t>
            </a:r>
            <a:r>
              <a:rPr lang="en">
                <a:solidFill>
                  <a:schemeClr val="dk1"/>
                </a:solidFill>
              </a:rPr>
              <a:t> -- ASD risk infants</a:t>
            </a:r>
          </a:p>
          <a:p>
            <a:pPr lvl="0" rtl="0">
              <a:spcBef>
                <a:spcPts val="0"/>
              </a:spcBef>
              <a:buNone/>
            </a:pPr>
            <a:r>
              <a:t/>
            </a:r>
            <a:endParaRPr/>
          </a:p>
        </p:txBody>
      </p:sp>
      <p:graphicFrame>
        <p:nvGraphicFramePr>
          <p:cNvPr id="211" name="Shape 211"/>
          <p:cNvGraphicFramePr/>
          <p:nvPr/>
        </p:nvGraphicFramePr>
        <p:xfrm>
          <a:off x="171050" y="1190125"/>
          <a:ext cx="3000000" cy="3000000"/>
        </p:xfrm>
        <a:graphic>
          <a:graphicData uri="http://schemas.openxmlformats.org/drawingml/2006/table">
            <a:tbl>
              <a:tblPr>
                <a:noFill/>
                <a:tableStyleId>{B16B827A-8E8E-4A96-82BA-9FD6A9126C19}</a:tableStyleId>
              </a:tblPr>
              <a:tblGrid>
                <a:gridCol w="636775"/>
                <a:gridCol w="636775"/>
                <a:gridCol w="636775"/>
                <a:gridCol w="636775"/>
                <a:gridCol w="636775"/>
                <a:gridCol w="568375"/>
                <a:gridCol w="705175"/>
                <a:gridCol w="636775"/>
                <a:gridCol w="636775"/>
                <a:gridCol w="636775"/>
              </a:tblGrid>
              <a:tr h="396200">
                <a:tc>
                  <a:txBody>
                    <a:bodyPr>
                      <a:noAutofit/>
                    </a:bodyPr>
                    <a:lstStyle/>
                    <a:p>
                      <a:pPr lvl="0">
                        <a:spcBef>
                          <a:spcPts val="0"/>
                        </a:spcBef>
                        <a:buNone/>
                      </a:pPr>
                      <a:r>
                        <a:t/>
                      </a:r>
                      <a:endParaRPr/>
                    </a:p>
                  </a:txBody>
                  <a:tcPr marT="91425" marB="91425" marR="91425" marL="91425"/>
                </a:tc>
                <a:tc gridSpan="3">
                  <a:txBody>
                    <a:bodyPr>
                      <a:noAutofit/>
                    </a:bodyPr>
                    <a:lstStyle/>
                    <a:p>
                      <a:pPr lvl="0" rtl="0" algn="ctr">
                        <a:spcBef>
                          <a:spcPts val="0"/>
                        </a:spcBef>
                        <a:buNone/>
                      </a:pPr>
                      <a:r>
                        <a:rPr lang="en"/>
                        <a:t>Sensitivity</a:t>
                      </a:r>
                    </a:p>
                  </a:txBody>
                  <a:tcPr marT="91425" marB="91425" marR="91425" marL="91425"/>
                </a:tc>
                <a:tc hMerge="1"/>
                <a:tc hMerge="1"/>
                <a:tc gridSpan="6">
                  <a:txBody>
                    <a:bodyPr>
                      <a:noAutofit/>
                    </a:bodyPr>
                    <a:lstStyle/>
                    <a:p>
                      <a:pPr lvl="0" rtl="0" algn="ctr">
                        <a:spcBef>
                          <a:spcPts val="0"/>
                        </a:spcBef>
                        <a:buNone/>
                      </a:pPr>
                      <a:r>
                        <a:rPr lang="en"/>
                        <a:t>Specificity</a:t>
                      </a:r>
                    </a:p>
                  </a:txBody>
                  <a:tcPr marT="91425" marB="91425" marR="91425" marL="91425"/>
                </a:tc>
                <a:tc hMerge="1"/>
                <a:tc hMerge="1"/>
                <a:tc hMerge="1"/>
                <a:tc hMerge="1"/>
                <a:tc hMerge="1"/>
              </a:tr>
              <a:tr h="381000">
                <a:tc>
                  <a:txBody>
                    <a:bodyPr>
                      <a:noAutofit/>
                    </a:bodyPr>
                    <a:lstStyle/>
                    <a:p>
                      <a:pPr lvl="0">
                        <a:spcBef>
                          <a:spcPts val="0"/>
                        </a:spcBef>
                        <a:buNone/>
                      </a:pPr>
                      <a:r>
                        <a:t/>
                      </a:r>
                      <a:endParaRPr/>
                    </a:p>
                  </a:txBody>
                  <a:tcPr marT="91425" marB="91425" marR="91425" marL="91425"/>
                </a:tc>
                <a:tc>
                  <a:txBody>
                    <a:bodyPr>
                      <a:noAutofit/>
                    </a:bodyPr>
                    <a:lstStyle/>
                    <a:p>
                      <a:pPr lvl="0" rtl="0" algn="ctr">
                        <a:spcBef>
                          <a:spcPts val="0"/>
                        </a:spcBef>
                        <a:buNone/>
                      </a:pPr>
                      <a:r>
                        <a:rPr lang="en"/>
                        <a:t>LTR5</a:t>
                      </a:r>
                    </a:p>
                  </a:txBody>
                  <a:tcPr marT="91425" marB="91425" marR="91425" marL="91425">
                    <a:lnR cap="flat" cmpd="sng" w="9525">
                      <a:solidFill>
                        <a:srgbClr val="9E9E9E"/>
                      </a:solidFill>
                      <a:prstDash val="solid"/>
                      <a:round/>
                      <a:headEnd len="med" w="med" type="none"/>
                      <a:tailEnd len="med" w="med" type="none"/>
                    </a:lnR>
                    <a:lnB cap="flat" cmpd="sng" w="9525">
                      <a:solidFill>
                        <a:srgbClr val="9E9E9E"/>
                      </a:solidFill>
                      <a:prstDash val="solid"/>
                      <a:round/>
                      <a:headEnd len="med" w="med" type="none"/>
                      <a:tailEnd len="med" w="med" type="none"/>
                    </a:lnB>
                  </a:tcPr>
                </a:tc>
                <a:tc>
                  <a:txBody>
                    <a:bodyPr>
                      <a:noAutofit/>
                    </a:bodyPr>
                    <a:lstStyle/>
                    <a:p>
                      <a:pPr lvl="0" rtl="0" algn="ctr">
                        <a:spcBef>
                          <a:spcPts val="0"/>
                        </a:spcBef>
                        <a:buNone/>
                      </a:pPr>
                      <a:r>
                        <a:rPr lang="en"/>
                        <a:t>Gilk</a:t>
                      </a:r>
                    </a:p>
                  </a:txBody>
                  <a:tcPr marT="91425" marB="91425" marR="91425" marL="91425">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lnT cap="flat" cmpd="sng" w="9525">
                      <a:solidFill>
                        <a:srgbClr val="9E9E9E"/>
                      </a:solidFill>
                      <a:prstDash val="solid"/>
                      <a:round/>
                      <a:headEnd len="med" w="med" type="none"/>
                      <a:tailEnd len="med" w="med" type="none"/>
                    </a:lnT>
                    <a:lnB cap="flat" cmpd="sng" w="9525">
                      <a:solidFill>
                        <a:srgbClr val="9E9E9E"/>
                      </a:solidFill>
                      <a:prstDash val="solid"/>
                      <a:round/>
                      <a:headEnd len="med" w="med" type="none"/>
                      <a:tailEnd len="med" w="med" type="none"/>
                    </a:lnB>
                    <a:solidFill>
                      <a:srgbClr val="EFEFEF"/>
                    </a:solidFill>
                  </a:tcPr>
                </a:tc>
                <a:tc>
                  <a:txBody>
                    <a:bodyPr>
                      <a:noAutofit/>
                    </a:bodyPr>
                    <a:lstStyle/>
                    <a:p>
                      <a:pPr lvl="0" rtl="0" algn="ctr">
                        <a:spcBef>
                          <a:spcPts val="0"/>
                        </a:spcBef>
                        <a:buNone/>
                      </a:pPr>
                      <a:r>
                        <a:rPr lang="en"/>
                        <a:t>Elo</a:t>
                      </a:r>
                    </a:p>
                  </a:txBody>
                  <a:tcPr marT="91425" marB="91425" marR="91425" marL="91425">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lnB cap="flat" cmpd="sng" w="9525">
                      <a:solidFill>
                        <a:srgbClr val="9E9E9E"/>
                      </a:solidFill>
                      <a:prstDash val="solid"/>
                      <a:round/>
                      <a:headEnd len="med" w="med" type="none"/>
                      <a:tailEnd len="med" w="med" type="none"/>
                    </a:lnB>
                    <a:solidFill>
                      <a:srgbClr val="EFEFEF"/>
                    </a:solidFill>
                  </a:tcPr>
                </a:tc>
                <a:tc>
                  <a:txBody>
                    <a:bodyPr>
                      <a:noAutofit/>
                    </a:bodyPr>
                    <a:lstStyle/>
                    <a:p>
                      <a:pPr lvl="0" rtl="0" algn="ctr">
                        <a:spcBef>
                          <a:spcPts val="0"/>
                        </a:spcBef>
                        <a:buNone/>
                      </a:pPr>
                      <a:r>
                        <a:rPr lang="en"/>
                        <a:t>vD</a:t>
                      </a:r>
                    </a:p>
                  </a:txBody>
                  <a:tcPr marT="91425" marB="91425" marR="91425" marL="91425">
                    <a:lnL cap="flat" cmpd="sng" w="9525">
                      <a:solidFill>
                        <a:srgbClr val="9E9E9E"/>
                      </a:solidFill>
                      <a:prstDash val="solid"/>
                      <a:round/>
                      <a:headEnd len="med" w="med" type="none"/>
                      <a:tailEnd len="med" w="med" type="none"/>
                    </a:lnL>
                    <a:lnB cap="flat" cmpd="sng" w="9525">
                      <a:solidFill>
                        <a:srgbClr val="9E9E9E"/>
                      </a:solidFill>
                      <a:prstDash val="solid"/>
                      <a:round/>
                      <a:headEnd len="med" w="med" type="none"/>
                      <a:tailEnd len="med" w="med" type="none"/>
                    </a:lnB>
                  </a:tcPr>
                </a:tc>
                <a:tc>
                  <a:txBody>
                    <a:bodyPr>
                      <a:noAutofit/>
                    </a:bodyPr>
                    <a:lstStyle/>
                    <a:p>
                      <a:pPr lvl="0" rtl="0" algn="ctr">
                        <a:spcBef>
                          <a:spcPts val="0"/>
                        </a:spcBef>
                        <a:buNone/>
                      </a:pPr>
                      <a:r>
                        <a:rPr lang="en"/>
                        <a:t>Ko+</a:t>
                      </a:r>
                    </a:p>
                  </a:txBody>
                  <a:tcPr marT="91425" marB="91425" marR="91425" marL="91425">
                    <a:lnR cap="flat" cmpd="sng" w="9525">
                      <a:solidFill>
                        <a:srgbClr val="9E9E9E"/>
                      </a:solidFill>
                      <a:prstDash val="solid"/>
                      <a:round/>
                      <a:headEnd len="med" w="med" type="none"/>
                      <a:tailEnd len="med" w="med" type="none"/>
                    </a:lnR>
                    <a:lnB cap="flat" cmpd="sng" w="9525">
                      <a:solidFill>
                        <a:srgbClr val="9E9E9E"/>
                      </a:solidFill>
                      <a:prstDash val="solid"/>
                      <a:round/>
                      <a:headEnd len="med" w="med" type="none"/>
                      <a:tailEnd len="med" w="med" type="none"/>
                    </a:lnB>
                  </a:tcPr>
                </a:tc>
                <a:tc>
                  <a:txBody>
                    <a:bodyPr>
                      <a:noAutofit/>
                    </a:bodyPr>
                    <a:lstStyle/>
                    <a:p>
                      <a:pPr lvl="0" rtl="0" algn="ctr">
                        <a:spcBef>
                          <a:spcPts val="0"/>
                        </a:spcBef>
                        <a:buNone/>
                      </a:pPr>
                      <a:r>
                        <a:rPr lang="en"/>
                        <a:t>Berg</a:t>
                      </a:r>
                    </a:p>
                  </a:txBody>
                  <a:tcPr marT="91425" marB="91425" marR="91425" marL="91425">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lnT cap="flat" cmpd="sng" w="9525">
                      <a:solidFill>
                        <a:srgbClr val="9E9E9E"/>
                      </a:solidFill>
                      <a:prstDash val="solid"/>
                      <a:round/>
                      <a:headEnd len="med" w="med" type="none"/>
                      <a:tailEnd len="med" w="med" type="none"/>
                    </a:lnT>
                    <a:lnB cap="flat" cmpd="sng" w="9525">
                      <a:solidFill>
                        <a:srgbClr val="9E9E9E"/>
                      </a:solidFill>
                      <a:prstDash val="solid"/>
                      <a:round/>
                      <a:headEnd len="med" w="med" type="none"/>
                      <a:tailEnd len="med" w="med" type="none"/>
                    </a:lnB>
                  </a:tcPr>
                </a:tc>
                <a:tc>
                  <a:txBody>
                    <a:bodyPr>
                      <a:noAutofit/>
                    </a:bodyPr>
                    <a:lstStyle/>
                    <a:p>
                      <a:pPr lvl="0" rtl="0" algn="ctr">
                        <a:spcBef>
                          <a:spcPts val="0"/>
                        </a:spcBef>
                        <a:buNone/>
                      </a:pPr>
                      <a:r>
                        <a:rPr lang="en"/>
                        <a:t>Seidl</a:t>
                      </a:r>
                    </a:p>
                  </a:txBody>
                  <a:tcPr marT="91425" marB="91425" marR="91425" marL="91425">
                    <a:lnL cap="flat" cmpd="sng" w="9525">
                      <a:solidFill>
                        <a:srgbClr val="9E9E9E"/>
                      </a:solidFill>
                      <a:prstDash val="solid"/>
                      <a:round/>
                      <a:headEnd len="med" w="med" type="none"/>
                      <a:tailEnd len="med" w="med" type="none"/>
                    </a:lnL>
                    <a:lnB cap="flat" cmpd="sng" w="9525">
                      <a:solidFill>
                        <a:srgbClr val="9E9E9E"/>
                      </a:solidFill>
                      <a:prstDash val="solid"/>
                      <a:round/>
                      <a:headEnd len="med" w="med" type="none"/>
                      <a:tailEnd len="med" w="med" type="none"/>
                    </a:lnB>
                    <a:solidFill>
                      <a:srgbClr val="EFEFEF"/>
                    </a:solidFill>
                  </a:tcPr>
                </a:tc>
                <a:tc>
                  <a:txBody>
                    <a:bodyPr>
                      <a:noAutofit/>
                    </a:bodyPr>
                    <a:lstStyle/>
                    <a:p>
                      <a:pPr lvl="0" rtl="0" algn="ctr">
                        <a:spcBef>
                          <a:spcPts val="0"/>
                        </a:spcBef>
                        <a:buNone/>
                      </a:pPr>
                      <a:r>
                        <a:rPr lang="en"/>
                        <a:t>Elo</a:t>
                      </a:r>
                    </a:p>
                  </a:txBody>
                  <a:tcPr marT="91425" marB="91425" marR="91425" marL="91425">
                    <a:lnB cap="flat" cmpd="sng" w="9525">
                      <a:solidFill>
                        <a:srgbClr val="9E9E9E"/>
                      </a:solidFill>
                      <a:prstDash val="solid"/>
                      <a:round/>
                      <a:headEnd len="med" w="med" type="none"/>
                      <a:tailEnd len="med" w="med" type="none"/>
                    </a:lnB>
                    <a:solidFill>
                      <a:srgbClr val="EFEFEF"/>
                    </a:solidFill>
                  </a:tcPr>
                </a:tc>
                <a:tc>
                  <a:txBody>
                    <a:bodyPr>
                      <a:noAutofit/>
                    </a:bodyPr>
                    <a:lstStyle/>
                    <a:p>
                      <a:pPr lvl="0" rtl="0" algn="ctr">
                        <a:spcBef>
                          <a:spcPts val="0"/>
                        </a:spcBef>
                        <a:buNone/>
                      </a:pPr>
                      <a:r>
                        <a:rPr lang="en"/>
                        <a:t>Gilk</a:t>
                      </a:r>
                    </a:p>
                  </a:txBody>
                  <a:tcPr marT="91425" marB="91425" marR="91425" marL="91425">
                    <a:lnR cap="flat" cmpd="sng" w="9525">
                      <a:solidFill>
                        <a:srgbClr val="9E9E9E"/>
                      </a:solidFill>
                      <a:prstDash val="solid"/>
                      <a:round/>
                      <a:headEnd len="med" w="med" type="none"/>
                      <a:tailEnd len="med" w="med" type="none"/>
                    </a:lnR>
                    <a:lnB cap="flat" cmpd="sng" w="9525">
                      <a:solidFill>
                        <a:srgbClr val="9E9E9E"/>
                      </a:solidFill>
                      <a:prstDash val="solid"/>
                      <a:round/>
                      <a:headEnd len="med" w="med" type="none"/>
                      <a:tailEnd len="med" w="med" type="none"/>
                    </a:lnB>
                    <a:solidFill>
                      <a:srgbClr val="EFEFEF"/>
                    </a:solidFill>
                  </a:tcPr>
                </a:tc>
              </a:tr>
              <a:tr h="381000">
                <a:tc>
                  <a:txBody>
                    <a:bodyPr>
                      <a:noAutofit/>
                    </a:bodyPr>
                    <a:lstStyle/>
                    <a:p>
                      <a:pPr lvl="0" rtl="0">
                        <a:spcBef>
                          <a:spcPts val="0"/>
                        </a:spcBef>
                        <a:buNone/>
                      </a:pPr>
                      <a:r>
                        <a:rPr lang="en">
                          <a:solidFill>
                            <a:schemeClr val="dk1"/>
                          </a:solidFill>
                        </a:rPr>
                        <a:t>Child</a:t>
                      </a:r>
                    </a:p>
                  </a:txBody>
                  <a:tcPr marT="91425" marB="91425" marR="91425" marL="91425">
                    <a:lnR cap="flat" cmpd="sng" w="9525">
                      <a:solidFill>
                        <a:srgbClr val="9E9E9E"/>
                      </a:solidFill>
                      <a:prstDash val="solid"/>
                      <a:round/>
                      <a:headEnd len="med" w="med" type="none"/>
                      <a:tailEnd len="med" w="med" type="none"/>
                    </a:lnR>
                  </a:tcPr>
                </a:tc>
                <a:tc rowSpan="2">
                  <a:txBody>
                    <a:bodyPr>
                      <a:noAutofit/>
                    </a:bodyPr>
                    <a:lstStyle/>
                    <a:p>
                      <a:pPr lvl="0" rtl="0" algn="ctr">
                        <a:spcBef>
                          <a:spcPts val="0"/>
                        </a:spcBef>
                        <a:buNone/>
                      </a:pPr>
                      <a:r>
                        <a:rPr lang="en"/>
                        <a:t>76%</a:t>
                      </a:r>
                    </a:p>
                  </a:txBody>
                  <a:tcPr marT="91425" marB="91425" marR="91425" marL="91425">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lnT cap="flat" cmpd="sng" w="9525">
                      <a:solidFill>
                        <a:srgbClr val="9E9E9E"/>
                      </a:solidFill>
                      <a:prstDash val="solid"/>
                      <a:round/>
                      <a:headEnd len="med" w="med" type="none"/>
                      <a:tailEnd len="med" w="med" type="none"/>
                    </a:lnT>
                  </a:tcPr>
                </a:tc>
                <a:tc rowSpan="2">
                  <a:txBody>
                    <a:bodyPr>
                      <a:noAutofit/>
                    </a:bodyPr>
                    <a:lstStyle/>
                    <a:p>
                      <a:pPr lvl="0" rtl="0" algn="ctr">
                        <a:spcBef>
                          <a:spcPts val="0"/>
                        </a:spcBef>
                        <a:buNone/>
                      </a:pPr>
                      <a:r>
                        <a:rPr lang="en"/>
                        <a:t>79%</a:t>
                      </a:r>
                    </a:p>
                  </a:txBody>
                  <a:tcPr marT="91425" marB="91425" marR="91425" marL="91425">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lnT cap="flat" cmpd="sng" w="9525">
                      <a:solidFill>
                        <a:srgbClr val="9E9E9E"/>
                      </a:solidFill>
                      <a:prstDash val="solid"/>
                      <a:round/>
                      <a:headEnd len="med" w="med" type="none"/>
                      <a:tailEnd len="med" w="med" type="none"/>
                    </a:lnT>
                    <a:lnB cap="flat" cmpd="sng" w="9525">
                      <a:solidFill>
                        <a:srgbClr val="9E9E9E"/>
                      </a:solidFill>
                      <a:prstDash val="solid"/>
                      <a:round/>
                      <a:headEnd len="med" w="med" type="none"/>
                      <a:tailEnd len="med" w="med" type="none"/>
                    </a:lnB>
                    <a:solidFill>
                      <a:srgbClr val="EFEFEF"/>
                    </a:solidFill>
                  </a:tcPr>
                </a:tc>
                <a:tc>
                  <a:txBody>
                    <a:bodyPr>
                      <a:noAutofit/>
                    </a:bodyPr>
                    <a:lstStyle/>
                    <a:p>
                      <a:pPr lvl="0" rtl="0" algn="ctr">
                        <a:spcBef>
                          <a:spcPts val="0"/>
                        </a:spcBef>
                        <a:buNone/>
                      </a:pPr>
                      <a:r>
                        <a:rPr lang="en"/>
                        <a:t>90%</a:t>
                      </a:r>
                    </a:p>
                  </a:txBody>
                  <a:tcPr marT="91425" marB="91425" marR="91425" marL="91425">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lnT cap="flat" cmpd="sng" w="9525">
                      <a:solidFill>
                        <a:srgbClr val="9E9E9E"/>
                      </a:solidFill>
                      <a:prstDash val="solid"/>
                      <a:round/>
                      <a:headEnd len="med" w="med" type="none"/>
                      <a:tailEnd len="med" w="med" type="none"/>
                    </a:lnT>
                    <a:lnB cap="flat" cmpd="sng" w="9525">
                      <a:solidFill>
                        <a:srgbClr val="9E9E9E"/>
                      </a:solidFill>
                      <a:prstDash val="solid"/>
                      <a:round/>
                      <a:headEnd len="med" w="med" type="none"/>
                      <a:tailEnd len="med" w="med" type="none"/>
                    </a:lnB>
                    <a:solidFill>
                      <a:srgbClr val="EFEFEF"/>
                    </a:solidFill>
                  </a:tcPr>
                </a:tc>
                <a:tc rowSpan="2">
                  <a:txBody>
                    <a:bodyPr>
                      <a:noAutofit/>
                    </a:bodyPr>
                    <a:lstStyle/>
                    <a:p>
                      <a:pPr lvl="0" rtl="0" algn="ctr">
                        <a:spcBef>
                          <a:spcPts val="0"/>
                        </a:spcBef>
                        <a:buNone/>
                      </a:pPr>
                      <a:r>
                        <a:rPr lang="en"/>
                        <a:t>86%</a:t>
                      </a:r>
                    </a:p>
                  </a:txBody>
                  <a:tcPr marT="91425" marB="91425" marR="91425" marL="91425">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lnT cap="flat" cmpd="sng" w="9525">
                      <a:solidFill>
                        <a:srgbClr val="9E9E9E"/>
                      </a:solidFill>
                      <a:prstDash val="solid"/>
                      <a:round/>
                      <a:headEnd len="med" w="med" type="none"/>
                      <a:tailEnd len="med" w="med" type="none"/>
                    </a:lnT>
                  </a:tcPr>
                </a:tc>
                <a:tc rowSpan="2">
                  <a:txBody>
                    <a:bodyPr>
                      <a:noAutofit/>
                    </a:bodyPr>
                    <a:lstStyle/>
                    <a:p>
                      <a:pPr lvl="0" rtl="0" algn="ctr">
                        <a:spcBef>
                          <a:spcPts val="0"/>
                        </a:spcBef>
                        <a:buNone/>
                      </a:pPr>
                      <a:r>
                        <a:rPr lang="en"/>
                        <a:t>88%</a:t>
                      </a:r>
                    </a:p>
                  </a:txBody>
                  <a:tcPr marT="91425" marB="91425" marR="91425" marL="91425">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lnT cap="flat" cmpd="sng" w="9525">
                      <a:solidFill>
                        <a:srgbClr val="9E9E9E"/>
                      </a:solidFill>
                      <a:prstDash val="solid"/>
                      <a:round/>
                      <a:headEnd len="med" w="med" type="none"/>
                      <a:tailEnd len="med" w="med" type="none"/>
                    </a:lnT>
                  </a:tcPr>
                </a:tc>
                <a:tc rowSpan="4">
                  <a:txBody>
                    <a:bodyPr>
                      <a:noAutofit/>
                    </a:bodyPr>
                    <a:lstStyle/>
                    <a:p>
                      <a:pPr lvl="0" rtl="0" algn="ctr">
                        <a:spcBef>
                          <a:spcPts val="0"/>
                        </a:spcBef>
                        <a:buNone/>
                      </a:pPr>
                      <a:r>
                        <a:rPr lang="en">
                          <a:solidFill>
                            <a:srgbClr val="FF0000"/>
                          </a:solidFill>
                        </a:rPr>
                        <a:t>60- 70%</a:t>
                      </a:r>
                    </a:p>
                  </a:txBody>
                  <a:tcPr marT="91425" marB="91425" marR="91425" marL="91425">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lnT cap="flat" cmpd="sng" w="9525">
                      <a:solidFill>
                        <a:srgbClr val="9E9E9E"/>
                      </a:solidFill>
                      <a:prstDash val="solid"/>
                      <a:round/>
                      <a:headEnd len="med" w="med" type="none"/>
                      <a:tailEnd len="med" w="med" type="none"/>
                    </a:lnT>
                    <a:lnB cap="flat" cmpd="sng" w="9525">
                      <a:solidFill>
                        <a:srgbClr val="9E9E9E"/>
                      </a:solidFill>
                      <a:prstDash val="solid"/>
                      <a:round/>
                      <a:headEnd len="med" w="med" type="none"/>
                      <a:tailEnd len="med" w="med" type="none"/>
                    </a:lnB>
                  </a:tcPr>
                </a:tc>
                <a:tc>
                  <a:txBody>
                    <a:bodyPr>
                      <a:noAutofit/>
                    </a:bodyPr>
                    <a:lstStyle/>
                    <a:p>
                      <a:pPr lvl="0" rtl="0" algn="ctr">
                        <a:spcBef>
                          <a:spcPts val="0"/>
                        </a:spcBef>
                        <a:buNone/>
                      </a:pPr>
                      <a:r>
                        <a:rPr lang="en">
                          <a:solidFill>
                            <a:srgbClr val="FF0000"/>
                          </a:solidFill>
                        </a:rPr>
                        <a:t>72%</a:t>
                      </a:r>
                    </a:p>
                  </a:txBody>
                  <a:tcPr marT="91425" marB="91425" marR="91425" marL="91425">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lnT cap="flat" cmpd="sng" w="9525">
                      <a:solidFill>
                        <a:srgbClr val="9E9E9E"/>
                      </a:solidFill>
                      <a:prstDash val="solid"/>
                      <a:round/>
                      <a:headEnd len="med" w="med" type="none"/>
                      <a:tailEnd len="med" w="med" type="none"/>
                    </a:lnT>
                    <a:lnB cap="flat" cmpd="sng" w="9525">
                      <a:solidFill>
                        <a:srgbClr val="9E9E9E"/>
                      </a:solidFill>
                      <a:prstDash val="solid"/>
                      <a:round/>
                      <a:headEnd len="med" w="med" type="none"/>
                      <a:tailEnd len="med" w="med" type="none"/>
                    </a:lnB>
                    <a:solidFill>
                      <a:srgbClr val="EFEFEF"/>
                    </a:solidFill>
                  </a:tcPr>
                </a:tc>
                <a:tc>
                  <a:txBody>
                    <a:bodyPr>
                      <a:noAutofit/>
                    </a:bodyPr>
                    <a:lstStyle/>
                    <a:p>
                      <a:pPr lvl="0" rtl="0" algn="ctr">
                        <a:spcBef>
                          <a:spcPts val="0"/>
                        </a:spcBef>
                        <a:buNone/>
                      </a:pPr>
                      <a:r>
                        <a:rPr lang="en">
                          <a:solidFill>
                            <a:srgbClr val="FF0000"/>
                          </a:solidFill>
                        </a:rPr>
                        <a:t>58%</a:t>
                      </a:r>
                    </a:p>
                  </a:txBody>
                  <a:tcPr marT="91425" marB="91425" marR="91425" marL="91425">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lnT cap="flat" cmpd="sng" w="9525">
                      <a:solidFill>
                        <a:srgbClr val="9E9E9E"/>
                      </a:solidFill>
                      <a:prstDash val="solid"/>
                      <a:round/>
                      <a:headEnd len="med" w="med" type="none"/>
                      <a:tailEnd len="med" w="med" type="none"/>
                    </a:lnT>
                    <a:lnB cap="flat" cmpd="sng" w="9525">
                      <a:solidFill>
                        <a:srgbClr val="9E9E9E"/>
                      </a:solidFill>
                      <a:prstDash val="solid"/>
                      <a:round/>
                      <a:headEnd len="med" w="med" type="none"/>
                      <a:tailEnd len="med" w="med" type="none"/>
                    </a:lnB>
                    <a:solidFill>
                      <a:srgbClr val="EFEFEF"/>
                    </a:solidFill>
                  </a:tcPr>
                </a:tc>
                <a:tc rowSpan="2">
                  <a:txBody>
                    <a:bodyPr>
                      <a:noAutofit/>
                    </a:bodyPr>
                    <a:lstStyle/>
                    <a:p>
                      <a:pPr lvl="0" rtl="0" algn="ctr">
                        <a:spcBef>
                          <a:spcPts val="0"/>
                        </a:spcBef>
                        <a:buNone/>
                      </a:pPr>
                      <a:r>
                        <a:rPr lang="en">
                          <a:solidFill>
                            <a:srgbClr val="FF0000"/>
                          </a:solidFill>
                        </a:rPr>
                        <a:t>21%</a:t>
                      </a:r>
                    </a:p>
                  </a:txBody>
                  <a:tcPr marT="91425" marB="91425" marR="91425" marL="91425">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lnT cap="flat" cmpd="sng" w="9525">
                      <a:solidFill>
                        <a:srgbClr val="9E9E9E"/>
                      </a:solidFill>
                      <a:prstDash val="solid"/>
                      <a:round/>
                      <a:headEnd len="med" w="med" type="none"/>
                      <a:tailEnd len="med" w="med" type="none"/>
                    </a:lnT>
                    <a:solidFill>
                      <a:srgbClr val="EFEFEF"/>
                    </a:solidFill>
                  </a:tcPr>
                </a:tc>
              </a:tr>
              <a:tr h="381000">
                <a:tc>
                  <a:txBody>
                    <a:bodyPr>
                      <a:noAutofit/>
                    </a:bodyPr>
                    <a:lstStyle/>
                    <a:p>
                      <a:pPr lvl="0" rtl="0">
                        <a:spcBef>
                          <a:spcPts val="0"/>
                        </a:spcBef>
                        <a:buNone/>
                      </a:pPr>
                      <a:r>
                        <a:rPr lang="en">
                          <a:solidFill>
                            <a:schemeClr val="dk1"/>
                          </a:solidFill>
                        </a:rPr>
                        <a:t>OCh</a:t>
                      </a:r>
                    </a:p>
                  </a:txBody>
                  <a:tcPr marT="91425" marB="91425" marR="91425" marL="91425"/>
                </a:tc>
                <a:tc vMerge="1"/>
                <a:tc vMerge="1"/>
                <a:tc>
                  <a:txBody>
                    <a:bodyPr>
                      <a:noAutofit/>
                    </a:bodyPr>
                    <a:lstStyle/>
                    <a:p>
                      <a:pPr lvl="0" rtl="0" algn="ctr">
                        <a:spcBef>
                          <a:spcPts val="0"/>
                        </a:spcBef>
                        <a:buNone/>
                      </a:pPr>
                      <a:r>
                        <a:rPr lang="en">
                          <a:solidFill>
                            <a:schemeClr val="dk1"/>
                          </a:solidFill>
                        </a:rPr>
                        <a:t>86%</a:t>
                      </a:r>
                    </a:p>
                  </a:txBody>
                  <a:tcPr marT="91425" marB="91425" marR="91425" marL="91425">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lnT cap="flat" cmpd="sng" w="9525">
                      <a:solidFill>
                        <a:srgbClr val="9E9E9E"/>
                      </a:solidFill>
                      <a:prstDash val="solid"/>
                      <a:round/>
                      <a:headEnd len="med" w="med" type="none"/>
                      <a:tailEnd len="med" w="med" type="none"/>
                    </a:lnT>
                    <a:solidFill>
                      <a:srgbClr val="EFEFEF"/>
                    </a:solidFill>
                  </a:tcPr>
                </a:tc>
                <a:tc vMerge="1"/>
                <a:tc vMerge="1"/>
                <a:tc vMerge="1"/>
                <a:tc>
                  <a:txBody>
                    <a:bodyPr>
                      <a:noAutofit/>
                    </a:bodyPr>
                    <a:lstStyle/>
                    <a:p>
                      <a:pPr lvl="0" rtl="0" algn="ctr">
                        <a:spcBef>
                          <a:spcPts val="0"/>
                        </a:spcBef>
                        <a:buNone/>
                      </a:pPr>
                      <a:r>
                        <a:t/>
                      </a:r>
                      <a:endParaRPr>
                        <a:solidFill>
                          <a:srgbClr val="FF0000"/>
                        </a:solidFill>
                      </a:endParaRPr>
                    </a:p>
                  </a:txBody>
                  <a:tcPr marT="91425" marB="91425" marR="91425" marL="91425">
                    <a:lnL cap="flat" cmpd="sng" w="9525">
                      <a:solidFill>
                        <a:srgbClr val="9E9E9E"/>
                      </a:solidFill>
                      <a:prstDash val="solid"/>
                      <a:round/>
                      <a:headEnd len="med" w="med" type="none"/>
                      <a:tailEnd len="med" w="med" type="none"/>
                    </a:lnL>
                    <a:lnT cap="flat" cmpd="sng" w="9525">
                      <a:solidFill>
                        <a:srgbClr val="9E9E9E"/>
                      </a:solidFill>
                      <a:prstDash val="solid"/>
                      <a:round/>
                      <a:headEnd len="med" w="med" type="none"/>
                      <a:tailEnd len="med" w="med" type="none"/>
                    </a:lnT>
                    <a:solidFill>
                      <a:srgbClr val="EFEFEF"/>
                    </a:solidFill>
                  </a:tcPr>
                </a:tc>
                <a:tc>
                  <a:txBody>
                    <a:bodyPr>
                      <a:noAutofit/>
                    </a:bodyPr>
                    <a:lstStyle/>
                    <a:p>
                      <a:pPr lvl="0" rtl="0" algn="ctr">
                        <a:spcBef>
                          <a:spcPts val="0"/>
                        </a:spcBef>
                        <a:buNone/>
                      </a:pPr>
                      <a:r>
                        <a:rPr lang="en"/>
                        <a:t>94%</a:t>
                      </a:r>
                    </a:p>
                  </a:txBody>
                  <a:tcPr marT="91425" marB="91425" marR="91425" marL="91425">
                    <a:lnT cap="flat" cmpd="sng" w="9525">
                      <a:solidFill>
                        <a:srgbClr val="9E9E9E"/>
                      </a:solidFill>
                      <a:prstDash val="solid"/>
                      <a:round/>
                      <a:headEnd len="med" w="med" type="none"/>
                      <a:tailEnd len="med" w="med" type="none"/>
                    </a:lnT>
                    <a:solidFill>
                      <a:srgbClr val="EFEFEF"/>
                    </a:solidFill>
                  </a:tcPr>
                </a:tc>
                <a:tc vMerge="1"/>
              </a:tr>
              <a:tr h="381000">
                <a:tc>
                  <a:txBody>
                    <a:bodyPr>
                      <a:noAutofit/>
                    </a:bodyPr>
                    <a:lstStyle/>
                    <a:p>
                      <a:pPr lvl="0" rtl="0">
                        <a:spcBef>
                          <a:spcPts val="0"/>
                        </a:spcBef>
                        <a:buNone/>
                      </a:pPr>
                      <a:r>
                        <a:rPr lang="en"/>
                        <a:t>FA</a:t>
                      </a:r>
                    </a:p>
                  </a:txBody>
                  <a:tcPr marT="91425" marB="91425" marR="91425" marL="91425"/>
                </a:tc>
                <a:tc rowSpan="2">
                  <a:txBody>
                    <a:bodyPr>
                      <a:noAutofit/>
                    </a:bodyPr>
                    <a:lstStyle/>
                    <a:p>
                      <a:pPr lvl="0" rtl="0" algn="ctr">
                        <a:spcBef>
                          <a:spcPts val="0"/>
                        </a:spcBef>
                        <a:buNone/>
                      </a:pPr>
                      <a:r>
                        <a:rPr lang="en"/>
                        <a:t>82%</a:t>
                      </a:r>
                    </a:p>
                  </a:txBody>
                  <a:tcPr marT="91425" marB="91425" marR="91425" marL="91425">
                    <a:lnR cap="flat" cmpd="sng" w="9525">
                      <a:solidFill>
                        <a:srgbClr val="9E9E9E"/>
                      </a:solidFill>
                      <a:prstDash val="solid"/>
                      <a:round/>
                      <a:headEnd len="med" w="med" type="none"/>
                      <a:tailEnd len="med" w="med" type="none"/>
                    </a:lnR>
                  </a:tcPr>
                </a:tc>
                <a:tc rowSpan="2">
                  <a:txBody>
                    <a:bodyPr>
                      <a:noAutofit/>
                    </a:bodyPr>
                    <a:lstStyle/>
                    <a:p>
                      <a:pPr lvl="0" rtl="0" algn="ctr">
                        <a:spcBef>
                          <a:spcPts val="0"/>
                        </a:spcBef>
                        <a:buNone/>
                      </a:pPr>
                      <a:r>
                        <a:rPr lang="en"/>
                        <a:t>81%</a:t>
                      </a:r>
                    </a:p>
                  </a:txBody>
                  <a:tcPr marT="91425" marB="91425" marR="91425" marL="91425">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lnT cap="flat" cmpd="sng" w="9525">
                      <a:solidFill>
                        <a:srgbClr val="9E9E9E"/>
                      </a:solidFill>
                      <a:prstDash val="solid"/>
                      <a:round/>
                      <a:headEnd len="med" w="med" type="none"/>
                      <a:tailEnd len="med" w="med" type="none"/>
                    </a:lnT>
                    <a:lnB cap="flat" cmpd="sng" w="9525">
                      <a:solidFill>
                        <a:srgbClr val="9E9E9E"/>
                      </a:solidFill>
                      <a:prstDash val="solid"/>
                      <a:round/>
                      <a:headEnd len="med" w="med" type="none"/>
                      <a:tailEnd len="med" w="med" type="none"/>
                    </a:lnB>
                    <a:solidFill>
                      <a:srgbClr val="EFEFEF"/>
                    </a:solidFill>
                  </a:tcPr>
                </a:tc>
                <a:tc>
                  <a:txBody>
                    <a:bodyPr>
                      <a:noAutofit/>
                    </a:bodyPr>
                    <a:lstStyle/>
                    <a:p>
                      <a:pPr lvl="0" rtl="0" algn="ctr">
                        <a:spcBef>
                          <a:spcPts val="0"/>
                        </a:spcBef>
                        <a:buNone/>
                      </a:pPr>
                      <a:r>
                        <a:rPr lang="en"/>
                        <a:t>83%</a:t>
                      </a:r>
                    </a:p>
                  </a:txBody>
                  <a:tcPr marT="91425" marB="91425" marR="91425" marL="91425">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solidFill>
                      <a:srgbClr val="EFEFEF"/>
                    </a:solidFill>
                  </a:tcPr>
                </a:tc>
                <a:tc>
                  <a:txBody>
                    <a:bodyPr>
                      <a:noAutofit/>
                    </a:bodyPr>
                    <a:lstStyle/>
                    <a:p>
                      <a:pPr lvl="0" rtl="0" algn="ctr">
                        <a:spcBef>
                          <a:spcPts val="0"/>
                        </a:spcBef>
                        <a:buNone/>
                      </a:pPr>
                      <a:r>
                        <a:rPr lang="en">
                          <a:solidFill>
                            <a:srgbClr val="FF0000"/>
                          </a:solidFill>
                        </a:rPr>
                        <a:t>60%</a:t>
                      </a:r>
                    </a:p>
                  </a:txBody>
                  <a:tcPr marT="91425" marB="91425" marR="91425" marL="91425">
                    <a:lnL cap="flat" cmpd="sng" w="9525">
                      <a:solidFill>
                        <a:srgbClr val="9E9E9E"/>
                      </a:solidFill>
                      <a:prstDash val="solid"/>
                      <a:round/>
                      <a:headEnd len="med" w="med" type="none"/>
                      <a:tailEnd len="med" w="med" type="none"/>
                    </a:lnL>
                  </a:tcPr>
                </a:tc>
                <a:tc>
                  <a:txBody>
                    <a:bodyPr>
                      <a:noAutofit/>
                    </a:bodyPr>
                    <a:lstStyle/>
                    <a:p>
                      <a:pPr lvl="0" rtl="0" algn="ctr">
                        <a:spcBef>
                          <a:spcPts val="0"/>
                        </a:spcBef>
                        <a:buNone/>
                      </a:pPr>
                      <a:r>
                        <a:rPr lang="en"/>
                        <a:t>83%</a:t>
                      </a:r>
                    </a:p>
                  </a:txBody>
                  <a:tcPr marT="91425" marB="91425" marR="91425" marL="91425">
                    <a:lnR cap="flat" cmpd="sng" w="9525">
                      <a:solidFill>
                        <a:srgbClr val="9E9E9E"/>
                      </a:solidFill>
                      <a:prstDash val="solid"/>
                      <a:round/>
                      <a:headEnd len="med" w="med" type="none"/>
                      <a:tailEnd len="med" w="med" type="none"/>
                    </a:lnR>
                  </a:tcPr>
                </a:tc>
                <a:tc vMerge="1"/>
                <a:tc>
                  <a:txBody>
                    <a:bodyPr>
                      <a:noAutofit/>
                    </a:bodyPr>
                    <a:lstStyle/>
                    <a:p>
                      <a:pPr lvl="0" rtl="0" algn="ctr">
                        <a:spcBef>
                          <a:spcPts val="0"/>
                        </a:spcBef>
                        <a:buNone/>
                      </a:pPr>
                      <a:r>
                        <a:rPr lang="en">
                          <a:solidFill>
                            <a:srgbClr val="FF0000"/>
                          </a:solidFill>
                        </a:rPr>
                        <a:t>72%</a:t>
                      </a:r>
                    </a:p>
                  </a:txBody>
                  <a:tcPr marT="91425" marB="91425" marR="91425" marL="91425">
                    <a:lnL cap="flat" cmpd="sng" w="9525">
                      <a:solidFill>
                        <a:srgbClr val="9E9E9E"/>
                      </a:solidFill>
                      <a:prstDash val="solid"/>
                      <a:round/>
                      <a:headEnd len="med" w="med" type="none"/>
                      <a:tailEnd len="med" w="med" type="none"/>
                    </a:lnL>
                    <a:solidFill>
                      <a:srgbClr val="EFEFEF"/>
                    </a:solidFill>
                  </a:tcPr>
                </a:tc>
                <a:tc>
                  <a:txBody>
                    <a:bodyPr>
                      <a:noAutofit/>
                    </a:bodyPr>
                    <a:lstStyle/>
                    <a:p>
                      <a:pPr lvl="0" rtl="0" algn="ctr">
                        <a:spcBef>
                          <a:spcPts val="0"/>
                        </a:spcBef>
                        <a:buNone/>
                      </a:pPr>
                      <a:r>
                        <a:rPr lang="en"/>
                        <a:t>95%</a:t>
                      </a:r>
                    </a:p>
                  </a:txBody>
                  <a:tcPr marT="91425" marB="91425" marR="91425" marL="91425">
                    <a:solidFill>
                      <a:srgbClr val="EFEFEF"/>
                    </a:solidFill>
                  </a:tcPr>
                </a:tc>
                <a:tc rowSpan="2">
                  <a:txBody>
                    <a:bodyPr>
                      <a:noAutofit/>
                    </a:bodyPr>
                    <a:lstStyle/>
                    <a:p>
                      <a:pPr lvl="0" rtl="0" algn="ctr">
                        <a:spcBef>
                          <a:spcPts val="0"/>
                        </a:spcBef>
                        <a:buNone/>
                      </a:pPr>
                      <a:r>
                        <a:rPr lang="en">
                          <a:solidFill>
                            <a:srgbClr val="FF0000"/>
                          </a:solidFill>
                        </a:rPr>
                        <a:t>66%</a:t>
                      </a:r>
                    </a:p>
                  </a:txBody>
                  <a:tcPr marT="91425" marB="91425" marR="91425" marL="91425">
                    <a:lnR cap="flat" cmpd="sng" w="9525">
                      <a:solidFill>
                        <a:srgbClr val="9E9E9E"/>
                      </a:solidFill>
                      <a:prstDash val="solid"/>
                      <a:round/>
                      <a:headEnd len="med" w="med" type="none"/>
                      <a:tailEnd len="med" w="med" type="none"/>
                    </a:lnR>
                    <a:solidFill>
                      <a:srgbClr val="EFEFEF"/>
                    </a:solidFill>
                  </a:tcPr>
                </a:tc>
              </a:tr>
              <a:tr h="396200">
                <a:tc>
                  <a:txBody>
                    <a:bodyPr>
                      <a:noAutofit/>
                    </a:bodyPr>
                    <a:lstStyle/>
                    <a:p>
                      <a:pPr lvl="0" rtl="0">
                        <a:spcBef>
                          <a:spcPts val="0"/>
                        </a:spcBef>
                        <a:buNone/>
                      </a:pPr>
                      <a:r>
                        <a:rPr lang="en"/>
                        <a:t>MA</a:t>
                      </a:r>
                    </a:p>
                  </a:txBody>
                  <a:tcPr marT="91425" marB="91425" marR="91425" marL="91425"/>
                </a:tc>
                <a:tc vMerge="1"/>
                <a:tc vMerge="1"/>
                <a:tc>
                  <a:txBody>
                    <a:bodyPr>
                      <a:noAutofit/>
                    </a:bodyPr>
                    <a:lstStyle/>
                    <a:p>
                      <a:pPr lvl="0" rtl="0" algn="ctr">
                        <a:spcBef>
                          <a:spcPts val="0"/>
                        </a:spcBef>
                        <a:buNone/>
                      </a:pPr>
                      <a:r>
                        <a:rPr lang="en">
                          <a:solidFill>
                            <a:schemeClr val="dk1"/>
                          </a:solidFill>
                        </a:rPr>
                        <a:t>91%</a:t>
                      </a:r>
                    </a:p>
                  </a:txBody>
                  <a:tcPr marT="91425" marB="91425" marR="91425" marL="91425">
                    <a:lnL cap="flat" cmpd="sng" w="9525">
                      <a:solidFill>
                        <a:srgbClr val="9E9E9E"/>
                      </a:solidFill>
                      <a:prstDash val="solid"/>
                      <a:round/>
                      <a:headEnd len="med" w="med" type="none"/>
                      <a:tailEnd len="med" w="med" type="none"/>
                    </a:lnL>
                    <a:lnR cap="flat" cmpd="sng" w="9525">
                      <a:solidFill>
                        <a:srgbClr val="9E9E9E"/>
                      </a:solidFill>
                      <a:prstDash val="solid"/>
                      <a:round/>
                      <a:headEnd len="med" w="med" type="none"/>
                      <a:tailEnd len="med" w="med" type="none"/>
                    </a:lnR>
                    <a:solidFill>
                      <a:srgbClr val="EFEFEF"/>
                    </a:solidFill>
                  </a:tcPr>
                </a:tc>
                <a:tc>
                  <a:txBody>
                    <a:bodyPr>
                      <a:noAutofit/>
                    </a:bodyPr>
                    <a:lstStyle/>
                    <a:p>
                      <a:pPr lvl="0" rtl="0" algn="ctr">
                        <a:spcBef>
                          <a:spcPts val="0"/>
                        </a:spcBef>
                        <a:buNone/>
                      </a:pPr>
                      <a:r>
                        <a:rPr lang="en">
                          <a:solidFill>
                            <a:srgbClr val="FF0000"/>
                          </a:solidFill>
                        </a:rPr>
                        <a:t>60%</a:t>
                      </a:r>
                    </a:p>
                  </a:txBody>
                  <a:tcPr marT="91425" marB="91425" marR="91425" marL="91425">
                    <a:lnL cap="flat" cmpd="sng" w="9525">
                      <a:solidFill>
                        <a:srgbClr val="9E9E9E"/>
                      </a:solidFill>
                      <a:prstDash val="solid"/>
                      <a:round/>
                      <a:headEnd len="med" w="med" type="none"/>
                      <a:tailEnd len="med" w="med" type="none"/>
                    </a:lnL>
                  </a:tcPr>
                </a:tc>
                <a:tc>
                  <a:txBody>
                    <a:bodyPr>
                      <a:noAutofit/>
                    </a:bodyPr>
                    <a:lstStyle/>
                    <a:p>
                      <a:pPr lvl="0" rtl="0" algn="ctr">
                        <a:spcBef>
                          <a:spcPts val="0"/>
                        </a:spcBef>
                        <a:buNone/>
                      </a:pPr>
                      <a:r>
                        <a:t/>
                      </a:r>
                      <a:endParaRPr/>
                    </a:p>
                  </a:txBody>
                  <a:tcPr marT="91425" marB="91425" marR="91425" marL="91425">
                    <a:lnR cap="flat" cmpd="sng" w="9525">
                      <a:solidFill>
                        <a:srgbClr val="9E9E9E"/>
                      </a:solidFill>
                      <a:prstDash val="solid"/>
                      <a:round/>
                      <a:headEnd len="med" w="med" type="none"/>
                      <a:tailEnd len="med" w="med" type="none"/>
                    </a:lnR>
                  </a:tcPr>
                </a:tc>
                <a:tc vMerge="1"/>
                <a:tc>
                  <a:txBody>
                    <a:bodyPr>
                      <a:noAutofit/>
                    </a:bodyPr>
                    <a:lstStyle/>
                    <a:p>
                      <a:pPr lvl="0" rtl="0" algn="ctr">
                        <a:spcBef>
                          <a:spcPts val="0"/>
                        </a:spcBef>
                        <a:buNone/>
                      </a:pPr>
                      <a:r>
                        <a:t/>
                      </a:r>
                      <a:endParaRPr/>
                    </a:p>
                  </a:txBody>
                  <a:tcPr marT="91425" marB="91425" marR="91425" marL="91425">
                    <a:lnL cap="flat" cmpd="sng" w="9525">
                      <a:solidFill>
                        <a:srgbClr val="9E9E9E"/>
                      </a:solidFill>
                      <a:prstDash val="solid"/>
                      <a:round/>
                      <a:headEnd len="med" w="med" type="none"/>
                      <a:tailEnd len="med" w="med" type="none"/>
                    </a:lnL>
                    <a:solidFill>
                      <a:srgbClr val="EFEFEF"/>
                    </a:solidFill>
                  </a:tcPr>
                </a:tc>
                <a:tc>
                  <a:txBody>
                    <a:bodyPr>
                      <a:noAutofit/>
                    </a:bodyPr>
                    <a:lstStyle/>
                    <a:p>
                      <a:pPr lvl="0" rtl="0" algn="ctr">
                        <a:spcBef>
                          <a:spcPts val="0"/>
                        </a:spcBef>
                        <a:buNone/>
                      </a:pPr>
                      <a:r>
                        <a:rPr lang="en"/>
                        <a:t>96%</a:t>
                      </a:r>
                    </a:p>
                  </a:txBody>
                  <a:tcPr marT="91425" marB="91425" marR="91425" marL="91425">
                    <a:solidFill>
                      <a:srgbClr val="EFEFEF"/>
                    </a:solidFill>
                  </a:tcPr>
                </a:tc>
                <a:tc vMerge="1"/>
              </a:tr>
            </a:tbl>
          </a:graphicData>
        </a:graphic>
      </p:graphicFrame>
      <p:sp>
        <p:nvSpPr>
          <p:cNvPr id="212" name="Shape 212"/>
          <p:cNvSpPr txBox="1"/>
          <p:nvPr/>
        </p:nvSpPr>
        <p:spPr>
          <a:xfrm>
            <a:off x="834450" y="3816575"/>
            <a:ext cx="6798600" cy="752400"/>
          </a:xfrm>
          <a:prstGeom prst="rect">
            <a:avLst/>
          </a:prstGeom>
          <a:noFill/>
          <a:ln>
            <a:noFill/>
          </a:ln>
        </p:spPr>
        <p:txBody>
          <a:bodyPr anchorCtr="0" anchor="t" bIns="91425" lIns="91425" rIns="91425" tIns="91425">
            <a:noAutofit/>
          </a:bodyPr>
          <a:lstStyle/>
          <a:p>
            <a:pPr lvl="0" rtl="0">
              <a:spcBef>
                <a:spcPts val="0"/>
              </a:spcBef>
              <a:buNone/>
            </a:pPr>
            <a:r>
              <a:rPr b="1" lang="en"/>
              <a:t>Sensitivity</a:t>
            </a:r>
            <a:r>
              <a:rPr lang="en"/>
              <a:t>: What percentage of segments </a:t>
            </a:r>
            <a:r>
              <a:rPr b="1" lang="en"/>
              <a:t>human</a:t>
            </a:r>
            <a:r>
              <a:rPr lang="en"/>
              <a:t> calls X machine </a:t>
            </a:r>
            <a:r>
              <a:rPr lang="en" u="sng"/>
              <a:t>also</a:t>
            </a:r>
            <a:r>
              <a:rPr lang="en"/>
              <a:t> calls X?</a:t>
            </a:r>
          </a:p>
          <a:p>
            <a:pPr lvl="0">
              <a:spcBef>
                <a:spcPts val="0"/>
              </a:spcBef>
              <a:buNone/>
            </a:pPr>
            <a:r>
              <a:rPr b="1" lang="en"/>
              <a:t>Specificity</a:t>
            </a:r>
            <a:r>
              <a:rPr lang="en"/>
              <a:t>: What percentage of segments </a:t>
            </a:r>
            <a:r>
              <a:rPr b="1" lang="en"/>
              <a:t>machine</a:t>
            </a:r>
            <a:r>
              <a:rPr lang="en"/>
              <a:t> calls X human </a:t>
            </a:r>
            <a:r>
              <a:rPr lang="en" u="sng"/>
              <a:t>also</a:t>
            </a:r>
            <a:r>
              <a:rPr lang="en"/>
              <a:t> calls X?</a:t>
            </a:r>
          </a:p>
          <a:p>
            <a:pPr lvl="0" rtl="0">
              <a:spcBef>
                <a:spcPts val="0"/>
              </a:spcBef>
              <a:buNone/>
            </a:pPr>
            <a:r>
              <a:rPr lang="en">
                <a:solidFill>
                  <a:srgbClr val="FF0000"/>
                </a:solidFill>
              </a:rPr>
              <a:t>In red if below 75%</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Shape 21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LENA: Accuracy talker labels</a:t>
            </a:r>
          </a:p>
        </p:txBody>
      </p:sp>
      <p:sp>
        <p:nvSpPr>
          <p:cNvPr id="218" name="Shape 21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lnSpc>
                <a:spcPct val="100000"/>
              </a:lnSpc>
              <a:spcBef>
                <a:spcPts val="0"/>
              </a:spcBef>
              <a:spcAft>
                <a:spcPts val="0"/>
              </a:spcAft>
              <a:buClr>
                <a:schemeClr val="dk1"/>
              </a:buClr>
              <a:buSzPct val="45833"/>
              <a:buFont typeface="Arial"/>
              <a:buNone/>
            </a:pPr>
            <a:r>
              <a:rPr lang="en" sz="2400">
                <a:solidFill>
                  <a:schemeClr val="dk1"/>
                </a:solidFill>
              </a:rPr>
              <a:t>Take home messages: </a:t>
            </a:r>
          </a:p>
          <a:p>
            <a:pPr indent="-381000" lvl="0" marL="457200" rtl="0">
              <a:lnSpc>
                <a:spcPct val="100000"/>
              </a:lnSpc>
              <a:spcBef>
                <a:spcPts val="0"/>
              </a:spcBef>
              <a:spcAft>
                <a:spcPts val="0"/>
              </a:spcAft>
              <a:buClr>
                <a:schemeClr val="dk1"/>
              </a:buClr>
              <a:buSzPct val="100000"/>
              <a:buChar char="-"/>
            </a:pPr>
            <a:r>
              <a:rPr lang="en" sz="2400">
                <a:solidFill>
                  <a:schemeClr val="dk1"/>
                </a:solidFill>
              </a:rPr>
              <a:t>Sensitivity not much worse than human coders (who are provided with a lot more info!)</a:t>
            </a:r>
          </a:p>
          <a:p>
            <a:pPr indent="-381000" lvl="0" marL="457200" rtl="0">
              <a:lnSpc>
                <a:spcPct val="100000"/>
              </a:lnSpc>
              <a:spcBef>
                <a:spcPts val="0"/>
              </a:spcBef>
              <a:spcAft>
                <a:spcPts val="0"/>
              </a:spcAft>
              <a:buClr>
                <a:schemeClr val="dk1"/>
              </a:buClr>
              <a:buSzPct val="100000"/>
              <a:buChar char="-"/>
            </a:pPr>
            <a:r>
              <a:rPr lang="en" sz="2400">
                <a:solidFill>
                  <a:schemeClr val="dk1"/>
                </a:solidFill>
              </a:rPr>
              <a:t>Specificity extremely variable across studies</a:t>
            </a:r>
          </a:p>
          <a:p>
            <a:pPr indent="-381000" lvl="1" marL="914400" rtl="0">
              <a:lnSpc>
                <a:spcPct val="100000"/>
              </a:lnSpc>
              <a:spcBef>
                <a:spcPts val="0"/>
              </a:spcBef>
              <a:spcAft>
                <a:spcPts val="0"/>
              </a:spcAft>
              <a:buClr>
                <a:schemeClr val="dk1"/>
              </a:buClr>
              <a:buSzPct val="100000"/>
              <a:buChar char="-"/>
            </a:pPr>
            <a:r>
              <a:rPr lang="en" sz="2400">
                <a:solidFill>
                  <a:schemeClr val="dk1"/>
                </a:solidFill>
              </a:rPr>
              <a:t>In few cases perfect → must consider, how will </a:t>
            </a:r>
            <a:r>
              <a:rPr i="1" lang="en" sz="2400">
                <a:solidFill>
                  <a:schemeClr val="dk1"/>
                </a:solidFill>
              </a:rPr>
              <a:t>that level of noise</a:t>
            </a:r>
            <a:r>
              <a:rPr lang="en" sz="2400">
                <a:solidFill>
                  <a:schemeClr val="dk1"/>
                </a:solidFill>
              </a:rPr>
              <a:t> impact your conclusions?</a:t>
            </a:r>
          </a:p>
          <a:p>
            <a:pPr lvl="0">
              <a:spcBef>
                <a:spcPts val="0"/>
              </a:spcBef>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pic>
        <p:nvPicPr>
          <p:cNvPr id="223" name="Shape 223" title="Points scored"/>
          <p:cNvPicPr preferRelativeResize="0"/>
          <p:nvPr/>
        </p:nvPicPr>
        <p:blipFill>
          <a:blip r:embed="rId3">
            <a:alphaModFix/>
          </a:blip>
          <a:stretch>
            <a:fillRect/>
          </a:stretch>
        </p:blipFill>
        <p:spPr>
          <a:xfrm>
            <a:off x="268950" y="181250"/>
            <a:ext cx="5065050" cy="4541848"/>
          </a:xfrm>
          <a:prstGeom prst="rect">
            <a:avLst/>
          </a:prstGeom>
          <a:noFill/>
          <a:ln>
            <a:noFill/>
          </a:ln>
        </p:spPr>
      </p:pic>
      <p:sp>
        <p:nvSpPr>
          <p:cNvPr id="224" name="Shape 224"/>
          <p:cNvSpPr txBox="1"/>
          <p:nvPr/>
        </p:nvSpPr>
        <p:spPr>
          <a:xfrm>
            <a:off x="5778600" y="676300"/>
            <a:ext cx="3239400" cy="1472700"/>
          </a:xfrm>
          <a:prstGeom prst="rect">
            <a:avLst/>
          </a:prstGeom>
          <a:noFill/>
          <a:ln>
            <a:noFill/>
          </a:ln>
        </p:spPr>
        <p:txBody>
          <a:bodyPr anchorCtr="0" anchor="t" bIns="91425" lIns="91425" rIns="91425" tIns="91425">
            <a:noAutofit/>
          </a:bodyPr>
          <a:lstStyle/>
          <a:p>
            <a:pPr lvl="0">
              <a:spcBef>
                <a:spcPts val="0"/>
              </a:spcBef>
              <a:buNone/>
            </a:pPr>
            <a:r>
              <a:rPr lang="en">
                <a:solidFill>
                  <a:schemeClr val="dk1"/>
                </a:solidFill>
              </a:rPr>
              <a:t>Soderstrom &amp; Wittebolle 2013</a:t>
            </a:r>
          </a:p>
          <a:p>
            <a:pPr lvl="0">
              <a:spcBef>
                <a:spcPts val="0"/>
              </a:spcBef>
              <a:buNone/>
            </a:pPr>
            <a:r>
              <a:rPr lang="en">
                <a:solidFill>
                  <a:schemeClr val="dk1"/>
                </a:solidFill>
              </a:rPr>
              <a:t>Weisleder &amp; Fernald 2013 </a:t>
            </a:r>
            <a:r>
              <a:rPr i="1" lang="en">
                <a:solidFill>
                  <a:schemeClr val="dk1"/>
                </a:solidFill>
              </a:rPr>
              <a:t>Spanish</a:t>
            </a:r>
          </a:p>
          <a:p>
            <a:pPr lvl="0">
              <a:spcBef>
                <a:spcPts val="0"/>
              </a:spcBef>
              <a:buNone/>
            </a:pPr>
            <a:r>
              <a:rPr lang="en">
                <a:solidFill>
                  <a:schemeClr val="dk1"/>
                </a:solidFill>
              </a:rPr>
              <a:t>Canault et al. 2015 </a:t>
            </a:r>
            <a:r>
              <a:rPr i="1" lang="en">
                <a:solidFill>
                  <a:schemeClr val="dk1"/>
                </a:solidFill>
              </a:rPr>
              <a:t>French</a:t>
            </a:r>
          </a:p>
          <a:p>
            <a:pPr lvl="0">
              <a:spcBef>
                <a:spcPts val="0"/>
              </a:spcBef>
              <a:buNone/>
            </a:pPr>
            <a:r>
              <a:rPr lang="en">
                <a:solidFill>
                  <a:schemeClr val="dk1"/>
                </a:solidFill>
              </a:rPr>
              <a:t>Corinna-Schwartz et al. 2017 </a:t>
            </a:r>
            <a:r>
              <a:rPr i="1" lang="en">
                <a:solidFill>
                  <a:schemeClr val="dk1"/>
                </a:solidFill>
              </a:rPr>
              <a:t>Swedish</a:t>
            </a:r>
          </a:p>
          <a:p>
            <a:pPr lvl="0" rtl="0">
              <a:spcBef>
                <a:spcPts val="0"/>
              </a:spcBef>
              <a:buNone/>
            </a:pPr>
            <a:r>
              <a:rPr lang="en">
                <a:solidFill>
                  <a:schemeClr val="dk1"/>
                </a:solidFill>
              </a:rPr>
              <a:t>Gilkerson et al. 1015 </a:t>
            </a:r>
            <a:r>
              <a:rPr i="1" lang="en">
                <a:solidFill>
                  <a:schemeClr val="dk1"/>
                </a:solidFill>
              </a:rPr>
              <a:t>Mandarin</a:t>
            </a:r>
            <a:r>
              <a:rPr lang="en">
                <a:solidFill>
                  <a:schemeClr val="dk1"/>
                </a:solidFill>
              </a:rPr>
              <a:t> </a:t>
            </a:r>
          </a:p>
          <a:p>
            <a:pPr lvl="0" rtl="0">
              <a:spcBef>
                <a:spcPts val="0"/>
              </a:spcBef>
              <a:buNone/>
            </a:pPr>
            <a:r>
              <a:rPr lang="en">
                <a:solidFill>
                  <a:schemeClr val="dk1"/>
                </a:solidFill>
              </a:rPr>
              <a:t>LTR: LENA Tech Rep #5</a:t>
            </a:r>
          </a:p>
        </p:txBody>
      </p:sp>
      <p:sp>
        <p:nvSpPr>
          <p:cNvPr id="225" name="Shape 225"/>
          <p:cNvSpPr txBox="1"/>
          <p:nvPr/>
        </p:nvSpPr>
        <p:spPr>
          <a:xfrm>
            <a:off x="5732625" y="3444100"/>
            <a:ext cx="3149700" cy="658500"/>
          </a:xfrm>
          <a:prstGeom prst="rect">
            <a:avLst/>
          </a:prstGeom>
          <a:noFill/>
          <a:ln>
            <a:noFill/>
          </a:ln>
        </p:spPr>
        <p:txBody>
          <a:bodyPr anchorCtr="0" anchor="t" bIns="91425" lIns="91425" rIns="91425" tIns="91425">
            <a:noAutofit/>
          </a:bodyPr>
          <a:lstStyle/>
          <a:p>
            <a:pPr lvl="0" rtl="0">
              <a:spcBef>
                <a:spcPts val="0"/>
              </a:spcBef>
              <a:buNone/>
            </a:pPr>
            <a:r>
              <a:rPr b="1" i="1" lang="en">
                <a:solidFill>
                  <a:schemeClr val="dk1"/>
                </a:solidFill>
              </a:rPr>
              <a:t>Take home message: LENA is a good input pedometer </a:t>
            </a:r>
            <a:r>
              <a:rPr i="1" lang="en">
                <a:solidFill>
                  <a:schemeClr val="dk1"/>
                </a:solidFill>
              </a:rPr>
              <a:t>(under constant noise conditions, test may be biased)</a:t>
            </a:r>
          </a:p>
        </p:txBody>
      </p:sp>
      <p:sp>
        <p:nvSpPr>
          <p:cNvPr id="226" name="Shape 226"/>
          <p:cNvSpPr txBox="1"/>
          <p:nvPr/>
        </p:nvSpPr>
        <p:spPr>
          <a:xfrm>
            <a:off x="5778600" y="2322675"/>
            <a:ext cx="3239400" cy="1472700"/>
          </a:xfrm>
          <a:prstGeom prst="rect">
            <a:avLst/>
          </a:prstGeom>
          <a:noFill/>
          <a:ln>
            <a:noFill/>
          </a:ln>
        </p:spPr>
        <p:txBody>
          <a:bodyPr anchorCtr="0" anchor="t" bIns="91425" lIns="91425" rIns="91425" tIns="91425">
            <a:noAutofit/>
          </a:bodyPr>
          <a:lstStyle/>
          <a:p>
            <a:pPr lvl="0">
              <a:spcBef>
                <a:spcPts val="0"/>
              </a:spcBef>
              <a:buNone/>
            </a:pPr>
            <a:r>
              <a:rPr lang="en">
                <a:solidFill>
                  <a:schemeClr val="dk1"/>
                </a:solidFill>
              </a:rPr>
              <a:t>See also (for error estimates):</a:t>
            </a:r>
          </a:p>
          <a:p>
            <a:pPr lvl="0">
              <a:spcBef>
                <a:spcPts val="0"/>
              </a:spcBef>
              <a:buNone/>
            </a:pPr>
            <a:r>
              <a:rPr lang="en">
                <a:solidFill>
                  <a:schemeClr val="dk1"/>
                </a:solidFill>
              </a:rPr>
              <a:t>Elo 2016 </a:t>
            </a:r>
            <a:r>
              <a:rPr i="1" lang="en">
                <a:solidFill>
                  <a:schemeClr val="dk1"/>
                </a:solidFill>
              </a:rPr>
              <a:t>Finnish</a:t>
            </a:r>
          </a:p>
          <a:p>
            <a:pPr lvl="0">
              <a:spcBef>
                <a:spcPts val="0"/>
              </a:spcBef>
              <a:buNone/>
            </a:pPr>
            <a:r>
              <a:rPr lang="en">
                <a:solidFill>
                  <a:schemeClr val="dk1"/>
                </a:solidFill>
              </a:rPr>
              <a:t>Gilkerson et al. 1015 </a:t>
            </a:r>
            <a:r>
              <a:rPr i="1" lang="en">
                <a:solidFill>
                  <a:schemeClr val="dk1"/>
                </a:solidFill>
              </a:rPr>
              <a:t>Mandarin</a:t>
            </a:r>
            <a:r>
              <a:rPr lang="en">
                <a:solidFill>
                  <a:schemeClr val="dk1"/>
                </a:solidFill>
              </a:rPr>
              <a:t> </a:t>
            </a:r>
          </a:p>
          <a:p>
            <a:pPr lvl="0" rtl="0">
              <a:spcBef>
                <a:spcPts val="0"/>
              </a:spcBef>
              <a:buNone/>
            </a:pPr>
            <a:r>
              <a:rPr lang="en">
                <a:solidFill>
                  <a:schemeClr val="dk1"/>
                </a:solidFill>
              </a:rPr>
              <a:t>Van Alphen et al. 2017 </a:t>
            </a:r>
            <a:r>
              <a:rPr i="1" lang="en">
                <a:solidFill>
                  <a:schemeClr val="dk1"/>
                </a:solidFill>
              </a:rPr>
              <a:t>Dutch</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pic>
        <p:nvPicPr>
          <p:cNvPr id="231" name="Shape 231" title="Chart"/>
          <p:cNvPicPr preferRelativeResize="0"/>
          <p:nvPr/>
        </p:nvPicPr>
        <p:blipFill>
          <a:blip r:embed="rId3">
            <a:alphaModFix/>
          </a:blip>
          <a:stretch>
            <a:fillRect/>
          </a:stretch>
        </p:blipFill>
        <p:spPr>
          <a:xfrm>
            <a:off x="152400" y="152400"/>
            <a:ext cx="4737274" cy="4855049"/>
          </a:xfrm>
          <a:prstGeom prst="rect">
            <a:avLst/>
          </a:prstGeom>
          <a:noFill/>
          <a:ln>
            <a:noFill/>
          </a:ln>
        </p:spPr>
      </p:pic>
      <p:sp>
        <p:nvSpPr>
          <p:cNvPr id="232" name="Shape 232"/>
          <p:cNvSpPr txBox="1"/>
          <p:nvPr/>
        </p:nvSpPr>
        <p:spPr>
          <a:xfrm>
            <a:off x="5778600" y="676300"/>
            <a:ext cx="3239400" cy="1472700"/>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Soderstrom &amp; Wittebolle 2013</a:t>
            </a:r>
          </a:p>
          <a:p>
            <a:pPr lvl="0" rtl="0">
              <a:spcBef>
                <a:spcPts val="0"/>
              </a:spcBef>
              <a:buNone/>
            </a:pPr>
            <a:r>
              <a:rPr lang="en">
                <a:solidFill>
                  <a:schemeClr val="dk1"/>
                </a:solidFill>
              </a:rPr>
              <a:t>Canault et al. 2015 </a:t>
            </a:r>
            <a:r>
              <a:rPr i="1" lang="en">
                <a:solidFill>
                  <a:schemeClr val="dk1"/>
                </a:solidFill>
              </a:rPr>
              <a:t>French</a:t>
            </a:r>
          </a:p>
          <a:p>
            <a:pPr lvl="0" rtl="0">
              <a:spcBef>
                <a:spcPts val="0"/>
              </a:spcBef>
              <a:buNone/>
            </a:pPr>
            <a:r>
              <a:rPr lang="en">
                <a:solidFill>
                  <a:schemeClr val="dk1"/>
                </a:solidFill>
              </a:rPr>
              <a:t>Gilkerson et al. 1015 </a:t>
            </a:r>
            <a:r>
              <a:rPr i="1" lang="en">
                <a:solidFill>
                  <a:schemeClr val="dk1"/>
                </a:solidFill>
              </a:rPr>
              <a:t>Mandarin</a:t>
            </a:r>
            <a:r>
              <a:rPr lang="en">
                <a:solidFill>
                  <a:schemeClr val="dk1"/>
                </a:solidFill>
              </a:rPr>
              <a:t> </a:t>
            </a:r>
          </a:p>
          <a:p>
            <a:pPr lvl="0" rtl="0">
              <a:spcBef>
                <a:spcPts val="0"/>
              </a:spcBef>
              <a:buNone/>
            </a:pPr>
            <a:r>
              <a:rPr lang="en">
                <a:solidFill>
                  <a:schemeClr val="dk1"/>
                </a:solidFill>
              </a:rPr>
              <a:t>LTR: LENA Tech Rep #5</a:t>
            </a:r>
          </a:p>
        </p:txBody>
      </p:sp>
      <p:sp>
        <p:nvSpPr>
          <p:cNvPr id="233" name="Shape 233"/>
          <p:cNvSpPr txBox="1"/>
          <p:nvPr/>
        </p:nvSpPr>
        <p:spPr>
          <a:xfrm>
            <a:off x="5732625" y="3444100"/>
            <a:ext cx="3149700" cy="658500"/>
          </a:xfrm>
          <a:prstGeom prst="rect">
            <a:avLst/>
          </a:prstGeom>
          <a:noFill/>
          <a:ln>
            <a:noFill/>
          </a:ln>
        </p:spPr>
        <p:txBody>
          <a:bodyPr anchorCtr="0" anchor="t" bIns="91425" lIns="91425" rIns="91425" tIns="91425">
            <a:noAutofit/>
          </a:bodyPr>
          <a:lstStyle/>
          <a:p>
            <a:pPr lvl="0" rtl="0">
              <a:spcBef>
                <a:spcPts val="0"/>
              </a:spcBef>
              <a:buNone/>
            </a:pPr>
            <a:r>
              <a:rPr b="1" i="1" lang="en">
                <a:solidFill>
                  <a:schemeClr val="dk1"/>
                </a:solidFill>
              </a:rPr>
              <a:t>Take home message: LENA is a somewhat messy output pedometer </a:t>
            </a:r>
            <a:r>
              <a:rPr i="1" lang="en">
                <a:solidFill>
                  <a:schemeClr val="dk1"/>
                </a:solidFill>
              </a:rPr>
              <a:t>(under constant noise conditions, test may be biased)</a:t>
            </a:r>
          </a:p>
        </p:txBody>
      </p:sp>
      <p:sp>
        <p:nvSpPr>
          <p:cNvPr id="234" name="Shape 234"/>
          <p:cNvSpPr txBox="1"/>
          <p:nvPr/>
        </p:nvSpPr>
        <p:spPr>
          <a:xfrm>
            <a:off x="5778600" y="2322675"/>
            <a:ext cx="3239400" cy="1472700"/>
          </a:xfrm>
          <a:prstGeom prst="rect">
            <a:avLst/>
          </a:prstGeom>
          <a:noFill/>
          <a:ln>
            <a:noFill/>
          </a:ln>
        </p:spPr>
        <p:txBody>
          <a:bodyPr anchorCtr="0" anchor="t" bIns="91425" lIns="91425" rIns="91425" tIns="91425">
            <a:noAutofit/>
          </a:bodyPr>
          <a:lstStyle/>
          <a:p>
            <a:pPr lvl="0" rtl="0">
              <a:spcBef>
                <a:spcPts val="0"/>
              </a:spcBef>
              <a:buNone/>
            </a:pPr>
            <a:r>
              <a:rPr lang="en">
                <a:solidFill>
                  <a:schemeClr val="dk1"/>
                </a:solidFill>
              </a:rPr>
              <a:t>See also (for error estimates):</a:t>
            </a:r>
          </a:p>
          <a:p>
            <a:pPr lvl="0" rtl="0">
              <a:spcBef>
                <a:spcPts val="0"/>
              </a:spcBef>
              <a:buNone/>
            </a:pPr>
            <a:r>
              <a:rPr lang="en">
                <a:solidFill>
                  <a:schemeClr val="dk1"/>
                </a:solidFill>
              </a:rPr>
              <a:t>Elo 2016 </a:t>
            </a:r>
            <a:r>
              <a:rPr i="1" lang="en">
                <a:solidFill>
                  <a:schemeClr val="dk1"/>
                </a:solidFill>
              </a:rPr>
              <a:t>Finnish</a:t>
            </a:r>
          </a:p>
          <a:p>
            <a:pPr lvl="0" rtl="0">
              <a:spcBef>
                <a:spcPts val="0"/>
              </a:spcBef>
              <a:buNone/>
            </a:pPr>
            <a:r>
              <a:t/>
            </a:r>
            <a:endParaRPr i="1">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Shape 23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LENA: Other evaluations</a:t>
            </a:r>
          </a:p>
        </p:txBody>
      </p:sp>
      <p:sp>
        <p:nvSpPr>
          <p:cNvPr id="240" name="Shape 24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lang="en" sz="2000">
                <a:solidFill>
                  <a:schemeClr val="dk1"/>
                </a:solidFill>
              </a:rPr>
              <a:t>Little work evaluating accuracy of:</a:t>
            </a:r>
          </a:p>
          <a:p>
            <a:pPr indent="-355600" lvl="0" marL="457200" rtl="0">
              <a:lnSpc>
                <a:spcPct val="100000"/>
              </a:lnSpc>
              <a:spcBef>
                <a:spcPts val="0"/>
              </a:spcBef>
              <a:spcAft>
                <a:spcPts val="0"/>
              </a:spcAft>
              <a:buClr>
                <a:schemeClr val="dk1"/>
              </a:buClr>
              <a:buSzPct val="100000"/>
              <a:buChar char="-"/>
            </a:pPr>
            <a:r>
              <a:rPr lang="en" sz="2000">
                <a:solidFill>
                  <a:schemeClr val="dk1"/>
                </a:solidFill>
              </a:rPr>
              <a:t>Segmentation</a:t>
            </a:r>
          </a:p>
          <a:p>
            <a:pPr indent="-355600" lvl="0" marL="457200" rtl="0">
              <a:lnSpc>
                <a:spcPct val="100000"/>
              </a:lnSpc>
              <a:spcBef>
                <a:spcPts val="0"/>
              </a:spcBef>
              <a:spcAft>
                <a:spcPts val="0"/>
              </a:spcAft>
              <a:buClr>
                <a:schemeClr val="dk1"/>
              </a:buClr>
              <a:buSzPct val="100000"/>
              <a:buChar char="-"/>
            </a:pPr>
            <a:r>
              <a:rPr lang="en" sz="2000">
                <a:solidFill>
                  <a:schemeClr val="dk1"/>
                </a:solidFill>
              </a:rPr>
              <a:t>Linguistic-ness child vocalizations:</a:t>
            </a:r>
          </a:p>
          <a:p>
            <a:pPr indent="-355600" lvl="1" marL="914400" rtl="0">
              <a:lnSpc>
                <a:spcPct val="100000"/>
              </a:lnSpc>
              <a:spcBef>
                <a:spcPts val="0"/>
              </a:spcBef>
              <a:spcAft>
                <a:spcPts val="0"/>
              </a:spcAft>
              <a:buClr>
                <a:schemeClr val="dk1"/>
              </a:buClr>
              <a:buSzPct val="100000"/>
              <a:buChar char="-"/>
            </a:pPr>
            <a:r>
              <a:rPr lang="en" sz="2000">
                <a:solidFill>
                  <a:schemeClr val="dk1"/>
                </a:solidFill>
              </a:rPr>
              <a:t>LTR5 linguistic: 75%, non-linguistic: 84%</a:t>
            </a:r>
          </a:p>
          <a:p>
            <a:pPr indent="-355600" lvl="1" marL="914400" rtl="0">
              <a:lnSpc>
                <a:spcPct val="100000"/>
              </a:lnSpc>
              <a:spcBef>
                <a:spcPts val="0"/>
              </a:spcBef>
              <a:spcAft>
                <a:spcPts val="0"/>
              </a:spcAft>
              <a:buClr>
                <a:schemeClr val="dk1"/>
              </a:buClr>
              <a:buSzPct val="100000"/>
              <a:buChar char="-"/>
            </a:pPr>
            <a:r>
              <a:rPr lang="en" sz="2000">
                <a:solidFill>
                  <a:schemeClr val="dk1"/>
                </a:solidFill>
              </a:rPr>
              <a:t>Similarly good estimates for Mandarin (Gilkerson et al., 2015) and Finnish (Elo, 2016)</a:t>
            </a:r>
          </a:p>
          <a:p>
            <a:pPr lvl="0" rtl="0">
              <a:lnSpc>
                <a:spcPct val="100000"/>
              </a:lnSpc>
              <a:spcBef>
                <a:spcPts val="0"/>
              </a:spcBef>
              <a:spcAft>
                <a:spcPts val="0"/>
              </a:spcAft>
              <a:buNone/>
            </a:pPr>
            <a:r>
              <a:t/>
            </a:r>
            <a:endParaRPr sz="2000">
              <a:solidFill>
                <a:schemeClr val="dk1"/>
              </a:solidFill>
            </a:endParaRPr>
          </a:p>
          <a:p>
            <a:pPr lvl="0" rtl="0">
              <a:lnSpc>
                <a:spcPct val="100000"/>
              </a:lnSpc>
              <a:spcBef>
                <a:spcPts val="0"/>
              </a:spcBef>
              <a:spcAft>
                <a:spcPts val="0"/>
              </a:spcAft>
              <a:buNone/>
            </a:pPr>
            <a:r>
              <a:rPr lang="en" sz="2000">
                <a:solidFill>
                  <a:schemeClr val="dk1"/>
                </a:solidFill>
              </a:rPr>
              <a:t>Global evaluations:</a:t>
            </a:r>
          </a:p>
          <a:p>
            <a:pPr indent="-355600" lvl="0" marL="457200" rtl="0">
              <a:lnSpc>
                <a:spcPct val="100000"/>
              </a:lnSpc>
              <a:spcBef>
                <a:spcPts val="0"/>
              </a:spcBef>
              <a:spcAft>
                <a:spcPts val="0"/>
              </a:spcAft>
              <a:buClr>
                <a:schemeClr val="dk1"/>
              </a:buClr>
              <a:buSzPct val="100000"/>
              <a:buChar char="-"/>
            </a:pPr>
            <a:r>
              <a:rPr lang="en" sz="2000">
                <a:solidFill>
                  <a:schemeClr val="dk1"/>
                </a:solidFill>
              </a:rPr>
              <a:t>E.g., predictive value of LENA-derived measures &amp; standardized language measures (though see LTR)</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Shape 69"/>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355600" lvl="0" marL="457200" rtl="0">
              <a:lnSpc>
                <a:spcPct val="138000"/>
              </a:lnSpc>
              <a:spcBef>
                <a:spcPts val="0"/>
              </a:spcBef>
              <a:spcAft>
                <a:spcPts val="0"/>
              </a:spcAft>
              <a:buClr>
                <a:schemeClr val="dk1"/>
              </a:buClr>
              <a:buSzPct val="100000"/>
              <a:buFont typeface="Courier New"/>
              <a:buChar char="o"/>
            </a:pPr>
            <a:r>
              <a:rPr lang="en" sz="2000">
                <a:solidFill>
                  <a:schemeClr val="dk1"/>
                </a:solidFill>
              </a:rPr>
              <a:t>Visualizing the workflow</a:t>
            </a:r>
          </a:p>
          <a:p>
            <a:pPr indent="-355600" lvl="0" marL="457200" rtl="0">
              <a:lnSpc>
                <a:spcPct val="138000"/>
              </a:lnSpc>
              <a:spcBef>
                <a:spcPts val="0"/>
              </a:spcBef>
              <a:spcAft>
                <a:spcPts val="0"/>
              </a:spcAft>
              <a:buClr>
                <a:schemeClr val="dk1"/>
              </a:buClr>
              <a:buSzPct val="100000"/>
              <a:buFont typeface="Courier New"/>
              <a:buChar char="o"/>
            </a:pPr>
            <a:r>
              <a:rPr lang="en" sz="2000">
                <a:solidFill>
                  <a:schemeClr val="dk1"/>
                </a:solidFill>
              </a:rPr>
              <a:t>Choosing your hardware</a:t>
            </a:r>
          </a:p>
          <a:p>
            <a:pPr indent="-355600" lvl="0" marL="457200" rtl="0">
              <a:lnSpc>
                <a:spcPct val="138000"/>
              </a:lnSpc>
              <a:spcBef>
                <a:spcPts val="0"/>
              </a:spcBef>
              <a:spcAft>
                <a:spcPts val="0"/>
              </a:spcAft>
              <a:buClr>
                <a:schemeClr val="dk1"/>
              </a:buClr>
              <a:buSzPct val="100000"/>
              <a:buFont typeface="Courier New"/>
              <a:buChar char="o"/>
            </a:pPr>
            <a:r>
              <a:rPr lang="en" sz="2000">
                <a:solidFill>
                  <a:schemeClr val="dk1"/>
                </a:solidFill>
              </a:rPr>
              <a:t>Choosing your software for human annotation</a:t>
            </a:r>
          </a:p>
          <a:p>
            <a:pPr indent="-355600" lvl="0" marL="457200" rtl="0">
              <a:lnSpc>
                <a:spcPct val="138000"/>
              </a:lnSpc>
              <a:spcBef>
                <a:spcPts val="0"/>
              </a:spcBef>
              <a:spcAft>
                <a:spcPts val="0"/>
              </a:spcAft>
              <a:buClr>
                <a:schemeClr val="dk1"/>
              </a:buClr>
              <a:buSzPct val="100000"/>
              <a:buFont typeface="Courier New"/>
              <a:buChar char="o"/>
            </a:pPr>
            <a:r>
              <a:rPr lang="en" sz="2000">
                <a:solidFill>
                  <a:schemeClr val="dk1"/>
                </a:solidFill>
              </a:rPr>
              <a:t>Routines for automated analyses</a:t>
            </a:r>
          </a:p>
          <a:p>
            <a:pPr indent="-355600" lvl="0" marL="457200" rtl="0">
              <a:lnSpc>
                <a:spcPct val="138000"/>
              </a:lnSpc>
              <a:spcBef>
                <a:spcPts val="0"/>
              </a:spcBef>
              <a:spcAft>
                <a:spcPts val="0"/>
              </a:spcAft>
              <a:buClr>
                <a:schemeClr val="dk1"/>
              </a:buClr>
              <a:buSzPct val="100000"/>
              <a:buFont typeface="Courier New"/>
              <a:buChar char="o"/>
            </a:pPr>
            <a:r>
              <a:rPr lang="en" sz="2000">
                <a:solidFill>
                  <a:schemeClr val="dk1"/>
                </a:solidFill>
              </a:rPr>
              <a:t>Data collection planning &amp; sampling issues</a:t>
            </a:r>
          </a:p>
          <a:p>
            <a:pPr indent="-355600" lvl="0" marL="457200" rtl="0">
              <a:lnSpc>
                <a:spcPct val="138000"/>
              </a:lnSpc>
              <a:spcBef>
                <a:spcPts val="0"/>
              </a:spcBef>
              <a:spcAft>
                <a:spcPts val="0"/>
              </a:spcAft>
              <a:buClr>
                <a:schemeClr val="dk1"/>
              </a:buClr>
              <a:buSzPct val="100000"/>
              <a:buFont typeface="Courier New"/>
              <a:buChar char="o"/>
            </a:pPr>
            <a:r>
              <a:rPr lang="en" sz="2000">
                <a:solidFill>
                  <a:schemeClr val="dk1"/>
                </a:solidFill>
              </a:rPr>
              <a:t>A forward-looking annotation proposal</a:t>
            </a:r>
          </a:p>
        </p:txBody>
      </p:sp>
      <p:sp>
        <p:nvSpPr>
          <p:cNvPr id="70" name="Shape 7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Overview</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Shape 24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Using LENA output as a jumping off point</a:t>
            </a:r>
          </a:p>
        </p:txBody>
      </p:sp>
      <p:sp>
        <p:nvSpPr>
          <p:cNvPr id="246" name="Shape 246"/>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Starting with LENA output, and “fixing” segmentation</a:t>
            </a:r>
          </a:p>
          <a:p>
            <a:pPr indent="-228600" lvl="1" marL="914400" rtl="0">
              <a:spcBef>
                <a:spcPts val="0"/>
              </a:spcBef>
            </a:pPr>
            <a:r>
              <a:rPr lang="en"/>
              <a:t>Export to Praat, ELAN, CLAN, etc.</a:t>
            </a:r>
          </a:p>
          <a:p>
            <a:pPr indent="-228600" lvl="1" marL="914400" rtl="0">
              <a:spcBef>
                <a:spcPts val="0"/>
              </a:spcBef>
            </a:pPr>
            <a:r>
              <a:rPr lang="en"/>
              <a:t>Not clear this is faster that starting from scratch</a:t>
            </a:r>
          </a:p>
          <a:p>
            <a:pPr indent="-228600" lvl="0" marL="457200" rtl="0">
              <a:spcBef>
                <a:spcPts val="0"/>
              </a:spcBef>
            </a:pPr>
            <a:r>
              <a:rPr lang="en"/>
              <a:t>Taking LENA segmentation at face value, then post-process by hand as appropriate</a:t>
            </a:r>
          </a:p>
          <a:p>
            <a:pPr indent="-342900" lvl="1" marL="914400" marR="0" rtl="0" algn="l">
              <a:lnSpc>
                <a:spcPct val="115000"/>
              </a:lnSpc>
              <a:spcBef>
                <a:spcPts val="0"/>
              </a:spcBef>
              <a:spcAft>
                <a:spcPts val="1600"/>
              </a:spcAft>
              <a:buClr>
                <a:schemeClr val="dk2"/>
              </a:buClr>
              <a:buSzPct val="128571"/>
              <a:buFont typeface="Arial"/>
            </a:pPr>
            <a:r>
              <a:rPr lang="en"/>
              <a:t>Use LENA output to find “high volubility” regions (vanDam, Bergelson, …)</a:t>
            </a:r>
          </a:p>
          <a:p>
            <a:pPr indent="-342900" lvl="1" marL="914400" marR="0" rtl="0" algn="l">
              <a:lnSpc>
                <a:spcPct val="115000"/>
              </a:lnSpc>
              <a:spcBef>
                <a:spcPts val="0"/>
              </a:spcBef>
              <a:spcAft>
                <a:spcPts val="1600"/>
              </a:spcAft>
              <a:buClr>
                <a:schemeClr val="dk2"/>
              </a:buClr>
              <a:buSzPct val="128571"/>
              <a:buFont typeface="Arial"/>
            </a:pPr>
            <a:r>
              <a:rPr lang="en"/>
              <a:t>IDS-Label project</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Shape 25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Example: CDS/ADS project</a:t>
            </a:r>
          </a:p>
        </p:txBody>
      </p:sp>
      <p:sp>
        <p:nvSpPr>
          <p:cNvPr id="252" name="Shape 252"/>
          <p:cNvSpPr txBox="1"/>
          <p:nvPr>
            <p:ph idx="1" type="body"/>
          </p:nvPr>
        </p:nvSpPr>
        <p:spPr>
          <a:xfrm>
            <a:off x="311700" y="1152475"/>
            <a:ext cx="3999900" cy="3416400"/>
          </a:xfrm>
          <a:prstGeom prst="rect">
            <a:avLst/>
          </a:prstGeom>
        </p:spPr>
        <p:txBody>
          <a:bodyPr anchorCtr="0" anchor="t" bIns="91425" lIns="91425" rIns="91425" tIns="91425">
            <a:noAutofit/>
          </a:bodyPr>
          <a:lstStyle/>
          <a:p>
            <a:pPr lvl="0" rtl="0">
              <a:spcBef>
                <a:spcPts val="0"/>
              </a:spcBef>
              <a:buNone/>
            </a:pPr>
            <a:r>
              <a:rPr lang="en"/>
              <a:t>61 families (from 4 corpora) </a:t>
            </a:r>
          </a:p>
          <a:p>
            <a:pPr indent="-228600" lvl="0" marL="457200" rtl="0">
              <a:spcBef>
                <a:spcPts val="0"/>
              </a:spcBef>
              <a:buAutoNum type="arabicPeriod"/>
            </a:pPr>
            <a:r>
              <a:rPr lang="en"/>
              <a:t>LENA output to find 20 conversational blocks with at least 10 MAN/FAN turns</a:t>
            </a:r>
          </a:p>
          <a:p>
            <a:pPr indent="-228600" lvl="0" marL="457200" rtl="0">
              <a:spcBef>
                <a:spcPts val="0"/>
              </a:spcBef>
              <a:buAutoNum type="arabicPeriod"/>
            </a:pPr>
            <a:r>
              <a:rPr lang="en"/>
              <a:t>Output used again for segmentation:</a:t>
            </a:r>
          </a:p>
          <a:p>
            <a:pPr indent="-317500" lvl="1" marL="914400" rtl="0">
              <a:spcBef>
                <a:spcPts val="0"/>
              </a:spcBef>
              <a:buSzPct val="100000"/>
              <a:buAutoNum type="alphaLcPeriod"/>
            </a:pPr>
            <a:r>
              <a:rPr b="1" lang="en" sz="1400"/>
              <a:t>Block</a:t>
            </a:r>
            <a:r>
              <a:rPr lang="en" sz="1400"/>
              <a:t> presented to 3 human coders: </a:t>
            </a:r>
            <a:r>
              <a:rPr lang="en" sz="1400"/>
              <a:t>Asked to label each MAN/FAN turn as </a:t>
            </a:r>
          </a:p>
          <a:p>
            <a:pPr indent="-317500" lvl="2" marL="1371600" rtl="0">
              <a:spcBef>
                <a:spcPts val="0"/>
              </a:spcBef>
              <a:buSzPct val="100000"/>
              <a:buAutoNum type="romanLcPeriod"/>
            </a:pPr>
            <a:r>
              <a:rPr lang="en" sz="1400"/>
              <a:t>MAN, FAN, or “junk”</a:t>
            </a:r>
          </a:p>
          <a:p>
            <a:pPr indent="-317500" lvl="2" marL="1371600" rtl="0">
              <a:spcBef>
                <a:spcPts val="0"/>
              </a:spcBef>
              <a:buSzPct val="100000"/>
              <a:buAutoNum type="romanLcPeriod"/>
            </a:pPr>
            <a:r>
              <a:rPr lang="en" sz="1400"/>
              <a:t>CDS, ADS, or “junk” → only majority agreement fed into next step</a:t>
            </a:r>
          </a:p>
          <a:p>
            <a:pPr lvl="0" rtl="0">
              <a:spcBef>
                <a:spcPts val="0"/>
              </a:spcBef>
              <a:buNone/>
            </a:pPr>
            <a:r>
              <a:rPr lang="en"/>
              <a:t>Human inter-rater agreement good: K &gt; .7</a:t>
            </a:r>
          </a:p>
          <a:p>
            <a:pPr indent="0" lvl="0" marL="0" rtl="0">
              <a:spcBef>
                <a:spcPts val="0"/>
              </a:spcBef>
              <a:buNone/>
            </a:pPr>
            <a:r>
              <a:t/>
            </a:r>
            <a:endParaRPr/>
          </a:p>
        </p:txBody>
      </p:sp>
      <p:sp>
        <p:nvSpPr>
          <p:cNvPr id="253" name="Shape 253"/>
          <p:cNvSpPr txBox="1"/>
          <p:nvPr>
            <p:ph idx="2" type="body"/>
          </p:nvPr>
        </p:nvSpPr>
        <p:spPr>
          <a:xfrm>
            <a:off x="4832400" y="1152475"/>
            <a:ext cx="3999900" cy="3416400"/>
          </a:xfrm>
          <a:prstGeom prst="rect">
            <a:avLst/>
          </a:prstGeom>
        </p:spPr>
        <p:txBody>
          <a:bodyPr anchorCtr="0" anchor="t" bIns="91425" lIns="91425" rIns="91425" tIns="91425">
            <a:noAutofit/>
          </a:bodyPr>
          <a:lstStyle/>
          <a:p>
            <a:pPr indent="0" lvl="0" marL="457200" rtl="0">
              <a:spcBef>
                <a:spcPts val="0"/>
              </a:spcBef>
              <a:buNone/>
            </a:pPr>
            <a:r>
              <a:t/>
            </a:r>
            <a:endParaRPr/>
          </a:p>
          <a:p>
            <a:pPr indent="0" lvl="0" marL="457200" rtl="0">
              <a:spcBef>
                <a:spcPts val="0"/>
              </a:spcBef>
              <a:buNone/>
            </a:pPr>
            <a:r>
              <a:t/>
            </a:r>
            <a:endParaRPr/>
          </a:p>
          <a:p>
            <a:pPr indent="0" lvl="0" marL="457200" rtl="0">
              <a:spcBef>
                <a:spcPts val="0"/>
              </a:spcBef>
              <a:buNone/>
            </a:pPr>
            <a:r>
              <a:t/>
            </a:r>
            <a:endParaRPr/>
          </a:p>
          <a:p>
            <a:pPr indent="0" lvl="0" marL="457200" rtl="0">
              <a:spcBef>
                <a:spcPts val="0"/>
              </a:spcBef>
              <a:buNone/>
            </a:pPr>
            <a:r>
              <a:rPr lang="en"/>
              <a:t>b. </a:t>
            </a:r>
            <a:r>
              <a:rPr b="1" lang="en" sz="1400"/>
              <a:t>Segments</a:t>
            </a:r>
            <a:r>
              <a:rPr lang="en" sz="1400"/>
              <a:t> presented to machine: Asked to learn CDS/ADS classification from training set, evaluated on test set</a:t>
            </a:r>
          </a:p>
          <a:p>
            <a:pPr lvl="0">
              <a:spcBef>
                <a:spcPts val="0"/>
              </a:spcBef>
              <a:buNone/>
            </a:pPr>
            <a:r>
              <a:t/>
            </a:r>
            <a:endParaRPr/>
          </a:p>
          <a:p>
            <a:pPr lvl="0" algn="r">
              <a:spcBef>
                <a:spcPts val="0"/>
              </a:spcBef>
              <a:buNone/>
            </a:pPr>
            <a:r>
              <a:rPr lang="en"/>
              <a:t>Best model’s classification performance (average recall): .7</a:t>
            </a:r>
          </a:p>
          <a:p>
            <a:pPr lvl="0">
              <a:spcBef>
                <a:spcPts val="0"/>
              </a:spcBef>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Shape 25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Add-ons to LENA</a:t>
            </a:r>
            <a:r>
              <a:rPr lang="en"/>
              <a:t>: What is on our github?</a:t>
            </a:r>
          </a:p>
        </p:txBody>
      </p:sp>
      <p:sp>
        <p:nvSpPr>
          <p:cNvPr id="259" name="Shape 259"/>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har char="-"/>
            </a:pPr>
            <a:r>
              <a:rPr lang="en"/>
              <a:t>Lots of scripts to tally up things</a:t>
            </a:r>
          </a:p>
          <a:p>
            <a:pPr indent="-228600" lvl="1" marL="914400" rtl="0">
              <a:spcBef>
                <a:spcPts val="0"/>
              </a:spcBef>
              <a:buChar char="-"/>
            </a:pPr>
            <a:r>
              <a:rPr lang="en"/>
              <a:t>Vocalization quantity as a function of time of day</a:t>
            </a:r>
          </a:p>
          <a:p>
            <a:pPr indent="-228600" lvl="0" marL="457200" rtl="0">
              <a:spcBef>
                <a:spcPts val="0"/>
              </a:spcBef>
              <a:buChar char="-"/>
            </a:pPr>
            <a:r>
              <a:rPr lang="en"/>
              <a:t>Augmenting CHN or FAN’s turns</a:t>
            </a:r>
          </a:p>
          <a:p>
            <a:pPr indent="-228600" lvl="1" marL="914400" rtl="0">
              <a:spcBef>
                <a:spcPts val="0"/>
              </a:spcBef>
              <a:buChar char="-"/>
            </a:pPr>
            <a:r>
              <a:rPr lang="en"/>
              <a:t>F0 extraction (e.g., vanDam)</a:t>
            </a:r>
          </a:p>
          <a:p>
            <a:pPr indent="-228600" lvl="1" marL="914400" rtl="0">
              <a:spcBef>
                <a:spcPts val="0"/>
              </a:spcBef>
              <a:buChar char="-"/>
            </a:pPr>
            <a:r>
              <a:rPr lang="en"/>
              <a:t>(F1-F2 extraction should be feasible!)</a:t>
            </a:r>
          </a:p>
          <a:p>
            <a:pPr indent="-228600" lvl="0" marL="457200" rtl="0">
              <a:spcBef>
                <a:spcPts val="0"/>
              </a:spcBef>
              <a:buChar char="-"/>
            </a:pPr>
            <a:r>
              <a:rPr lang="en"/>
              <a:t>Conversational dynamics:</a:t>
            </a:r>
          </a:p>
          <a:p>
            <a:pPr indent="-228600" lvl="1" marL="914400" rtl="0">
              <a:spcBef>
                <a:spcPts val="0"/>
              </a:spcBef>
              <a:buChar char="-"/>
            </a:pPr>
            <a:r>
              <a:rPr lang="en"/>
              <a:t>Likelihood of child re-vocalizing (e.g., Anne Warlaumont in perl)</a:t>
            </a:r>
          </a:p>
          <a:p>
            <a:pPr indent="-228600" lvl="1" marL="914400">
              <a:spcBef>
                <a:spcPts val="0"/>
              </a:spcBef>
              <a:buChar char="-"/>
            </a:pPr>
            <a:r>
              <a:rPr lang="en"/>
              <a:t>F0 convergence (e.g., Alex Cristia in Praat)</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Shape 26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Alternatives to LENA: Voice activity detection</a:t>
            </a:r>
          </a:p>
        </p:txBody>
      </p:sp>
      <p:sp>
        <p:nvSpPr>
          <p:cNvPr id="265" name="Shape 265"/>
          <p:cNvSpPr txBox="1"/>
          <p:nvPr>
            <p:ph idx="1" type="body"/>
          </p:nvPr>
        </p:nvSpPr>
        <p:spPr>
          <a:xfrm>
            <a:off x="311700" y="1152475"/>
            <a:ext cx="3999900" cy="3416400"/>
          </a:xfrm>
          <a:prstGeom prst="rect">
            <a:avLst/>
          </a:prstGeom>
        </p:spPr>
        <p:txBody>
          <a:bodyPr anchorCtr="0" anchor="t" bIns="91425" lIns="91425" rIns="91425" tIns="91425">
            <a:noAutofit/>
          </a:bodyPr>
          <a:lstStyle/>
          <a:p>
            <a:pPr lvl="0" rtl="0">
              <a:spcBef>
                <a:spcPts val="0"/>
              </a:spcBef>
              <a:buNone/>
            </a:pPr>
            <a:r>
              <a:rPr lang="en"/>
              <a:t>In my lab, we have tried:</a:t>
            </a:r>
          </a:p>
          <a:p>
            <a:pPr indent="-228600" lvl="0" marL="457200" rtl="0">
              <a:spcBef>
                <a:spcPts val="0"/>
              </a:spcBef>
              <a:buChar char="-"/>
            </a:pPr>
            <a:r>
              <a:rPr lang="en"/>
              <a:t>Praat voice detector</a:t>
            </a:r>
          </a:p>
          <a:p>
            <a:pPr indent="-228600" lvl="0" marL="457200" rtl="0">
              <a:spcBef>
                <a:spcPts val="0"/>
              </a:spcBef>
              <a:buChar char="-"/>
            </a:pPr>
            <a:r>
              <a:rPr lang="en"/>
              <a:t>ELAN voice detector</a:t>
            </a:r>
          </a:p>
          <a:p>
            <a:pPr indent="-228600" lvl="0" marL="457200" rtl="0">
              <a:spcBef>
                <a:spcPts val="0"/>
              </a:spcBef>
              <a:buChar char="-"/>
            </a:pPr>
            <a:r>
              <a:rPr lang="en"/>
              <a:t>Python voice activity detection libraries</a:t>
            </a:r>
          </a:p>
          <a:p>
            <a:pPr lvl="0" rtl="0">
              <a:spcBef>
                <a:spcPts val="0"/>
              </a:spcBef>
              <a:buNone/>
            </a:pPr>
            <a:r>
              <a:rPr lang="en"/>
              <a:t>They all vastly overestimate “voice” (probably, they are “sound detectors”)</a:t>
            </a:r>
          </a:p>
          <a:p>
            <a:pPr lvl="0" rtl="0">
              <a:spcBef>
                <a:spcPts val="0"/>
              </a:spcBef>
              <a:buNone/>
            </a:pPr>
            <a:r>
              <a:rPr lang="en"/>
              <a:t>None remotely approximate LENA’s performance</a:t>
            </a:r>
          </a:p>
          <a:p>
            <a:pPr lvl="0">
              <a:spcBef>
                <a:spcPts val="0"/>
              </a:spcBef>
              <a:buNone/>
            </a:pPr>
            <a:r>
              <a:rPr lang="en"/>
              <a:t>None does speaker classification</a:t>
            </a:r>
          </a:p>
        </p:txBody>
      </p:sp>
      <p:sp>
        <p:nvSpPr>
          <p:cNvPr id="266" name="Shape 266"/>
          <p:cNvSpPr txBox="1"/>
          <p:nvPr>
            <p:ph idx="2" type="body"/>
          </p:nvPr>
        </p:nvSpPr>
        <p:spPr>
          <a:xfrm>
            <a:off x="4832400" y="1152475"/>
            <a:ext cx="3999900" cy="3416400"/>
          </a:xfrm>
          <a:prstGeom prst="rect">
            <a:avLst/>
          </a:prstGeom>
        </p:spPr>
        <p:txBody>
          <a:bodyPr anchorCtr="0" anchor="t" bIns="91425" lIns="91425" rIns="91425" tIns="91425">
            <a:noAutofit/>
          </a:bodyPr>
          <a:lstStyle/>
          <a:p>
            <a:pPr lvl="0">
              <a:spcBef>
                <a:spcPts val="0"/>
              </a:spcBef>
              <a:buNone/>
            </a:pPr>
            <a:r>
              <a:t/>
            </a:r>
            <a:endParaRPr/>
          </a:p>
        </p:txBody>
      </p:sp>
      <p:pic>
        <p:nvPicPr>
          <p:cNvPr descr="sample.jpg" id="267" name="Shape 267"/>
          <p:cNvPicPr preferRelativeResize="0"/>
          <p:nvPr/>
        </p:nvPicPr>
        <p:blipFill>
          <a:blip r:embed="rId3">
            <a:alphaModFix/>
          </a:blip>
          <a:stretch>
            <a:fillRect/>
          </a:stretch>
        </p:blipFill>
        <p:spPr>
          <a:xfrm>
            <a:off x="4069749" y="1017725"/>
            <a:ext cx="4267453" cy="3991023"/>
          </a:xfrm>
          <a:prstGeom prst="rect">
            <a:avLst/>
          </a:prstGeom>
          <a:noFill/>
          <a:ln>
            <a:noFill/>
          </a:ln>
        </p:spPr>
      </p:pic>
      <p:sp>
        <p:nvSpPr>
          <p:cNvPr id="268" name="Shape 268"/>
          <p:cNvSpPr txBox="1"/>
          <p:nvPr/>
        </p:nvSpPr>
        <p:spPr>
          <a:xfrm>
            <a:off x="7441400" y="4703625"/>
            <a:ext cx="1175700" cy="280500"/>
          </a:xfrm>
          <a:prstGeom prst="rect">
            <a:avLst/>
          </a:prstGeom>
          <a:noFill/>
          <a:ln>
            <a:noFill/>
          </a:ln>
        </p:spPr>
        <p:txBody>
          <a:bodyPr anchorCtr="0" anchor="t" bIns="91425" lIns="91425" rIns="91425" tIns="91425">
            <a:noAutofit/>
          </a:bodyPr>
          <a:lstStyle/>
          <a:p>
            <a:pPr lvl="0">
              <a:spcBef>
                <a:spcPts val="0"/>
              </a:spcBef>
              <a:buNone/>
            </a:pPr>
            <a:r>
              <a:rPr lang="en"/>
              <a:t>Human</a:t>
            </a:r>
          </a:p>
        </p:txBody>
      </p:sp>
      <p:sp>
        <p:nvSpPr>
          <p:cNvPr id="269" name="Shape 269"/>
          <p:cNvSpPr txBox="1"/>
          <p:nvPr/>
        </p:nvSpPr>
        <p:spPr>
          <a:xfrm rot="-5400000">
            <a:off x="3431100" y="3975750"/>
            <a:ext cx="1175700" cy="280500"/>
          </a:xfrm>
          <a:prstGeom prst="rect">
            <a:avLst/>
          </a:prstGeom>
          <a:noFill/>
          <a:ln>
            <a:noFill/>
          </a:ln>
        </p:spPr>
        <p:txBody>
          <a:bodyPr anchorCtr="0" anchor="t" bIns="91425" lIns="91425" rIns="91425" tIns="91425">
            <a:noAutofit/>
          </a:bodyPr>
          <a:lstStyle/>
          <a:p>
            <a:pPr lvl="0" rtl="0">
              <a:spcBef>
                <a:spcPts val="0"/>
              </a:spcBef>
              <a:buNone/>
            </a:pPr>
            <a:r>
              <a:rPr lang="en"/>
              <a:t>Machine</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Shape 27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Alternatives to LENA: Broad speaker diarization</a:t>
            </a:r>
          </a:p>
        </p:txBody>
      </p:sp>
      <p:sp>
        <p:nvSpPr>
          <p:cNvPr id="275" name="Shape 27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spcAft>
                <a:spcPts val="0"/>
              </a:spcAft>
              <a:buNone/>
            </a:pPr>
            <a:r>
              <a:rPr b="1" lang="en" sz="1500">
                <a:solidFill>
                  <a:srgbClr val="222222"/>
                </a:solidFill>
              </a:rPr>
              <a:t>Fan’s student project, directed by Metze -  2016 </a:t>
            </a:r>
          </a:p>
          <a:p>
            <a:pPr lvl="0" rtl="0">
              <a:spcBef>
                <a:spcPts val="0"/>
              </a:spcBef>
              <a:spcAft>
                <a:spcPts val="0"/>
              </a:spcAft>
              <a:buNone/>
            </a:pPr>
            <a:r>
              <a:rPr lang="en" sz="1500">
                <a:solidFill>
                  <a:srgbClr val="222222"/>
                </a:solidFill>
              </a:rPr>
              <a:t>Based on subset of vanDam public corpus</a:t>
            </a:r>
          </a:p>
          <a:p>
            <a:pPr indent="-323850" lvl="0" marL="457200" rtl="0">
              <a:spcBef>
                <a:spcPts val="0"/>
              </a:spcBef>
              <a:spcAft>
                <a:spcPts val="0"/>
              </a:spcAft>
              <a:buClr>
                <a:srgbClr val="222222"/>
              </a:buClr>
              <a:buSzPct val="100000"/>
              <a:buChar char="●"/>
            </a:pPr>
            <a:r>
              <a:rPr lang="en" sz="1500">
                <a:solidFill>
                  <a:srgbClr val="222222"/>
                </a:solidFill>
              </a:rPr>
              <a:t>Human annotation of “talker turn”</a:t>
            </a:r>
          </a:p>
          <a:p>
            <a:pPr indent="-323850" lvl="1" marL="914400" rtl="0">
              <a:spcBef>
                <a:spcPts val="0"/>
              </a:spcBef>
              <a:spcAft>
                <a:spcPts val="0"/>
              </a:spcAft>
              <a:buClr>
                <a:srgbClr val="222222"/>
              </a:buClr>
              <a:buSzPct val="100000"/>
              <a:buChar char="○"/>
            </a:pPr>
            <a:r>
              <a:rPr lang="en" sz="1500">
                <a:solidFill>
                  <a:srgbClr val="222222"/>
                </a:solidFill>
              </a:rPr>
              <a:t>High volubility 5 minute segment from several days→ total of 7h</a:t>
            </a:r>
          </a:p>
          <a:p>
            <a:pPr indent="-323850" lvl="1" marL="914400" rtl="0">
              <a:spcBef>
                <a:spcPts val="0"/>
              </a:spcBef>
              <a:spcAft>
                <a:spcPts val="0"/>
              </a:spcAft>
              <a:buClr>
                <a:srgbClr val="222222"/>
              </a:buClr>
              <a:buSzPct val="100000"/>
              <a:buChar char="○"/>
            </a:pPr>
            <a:r>
              <a:rPr lang="en" sz="1500">
                <a:solidFill>
                  <a:srgbClr val="222222"/>
                </a:solidFill>
              </a:rPr>
              <a:t>Those were transcribed from scratch (without lena algo info), in CLAN</a:t>
            </a:r>
          </a:p>
          <a:p>
            <a:pPr indent="-323850" lvl="1" marL="914400" rtl="0">
              <a:spcBef>
                <a:spcPts val="0"/>
              </a:spcBef>
              <a:spcAft>
                <a:spcPts val="0"/>
              </a:spcAft>
              <a:buClr>
                <a:srgbClr val="222222"/>
              </a:buClr>
              <a:buSzPct val="100000"/>
              <a:buChar char="○"/>
            </a:pPr>
            <a:r>
              <a:rPr lang="en" sz="1500">
                <a:solidFill>
                  <a:srgbClr val="222222"/>
                </a:solidFill>
              </a:rPr>
              <a:t>Overlapping segments were individually tagged</a:t>
            </a:r>
          </a:p>
          <a:p>
            <a:pPr indent="-323850" lvl="0" marL="457200" rtl="0">
              <a:spcBef>
                <a:spcPts val="0"/>
              </a:spcBef>
              <a:spcAft>
                <a:spcPts val="0"/>
              </a:spcAft>
              <a:buClr>
                <a:srgbClr val="222222"/>
              </a:buClr>
              <a:buSzPct val="100000"/>
              <a:buChar char="●"/>
            </a:pPr>
            <a:r>
              <a:rPr b="1" lang="en" sz="1500">
                <a:solidFill>
                  <a:srgbClr val="222222"/>
                </a:solidFill>
              </a:rPr>
              <a:t>Approach 1: Kaldi recipe</a:t>
            </a:r>
            <a:r>
              <a:rPr lang="en" sz="1500">
                <a:solidFill>
                  <a:srgbClr val="222222"/>
                </a:solidFill>
              </a:rPr>
              <a:t> </a:t>
            </a:r>
          </a:p>
          <a:p>
            <a:pPr indent="-323850" lvl="1" marL="914400" rtl="0">
              <a:spcBef>
                <a:spcPts val="0"/>
              </a:spcBef>
              <a:spcAft>
                <a:spcPts val="0"/>
              </a:spcAft>
              <a:buClr>
                <a:srgbClr val="222222"/>
              </a:buClr>
              <a:buSzPct val="100000"/>
              <a:buChar char="○"/>
            </a:pPr>
            <a:r>
              <a:rPr lang="en" sz="1500">
                <a:solidFill>
                  <a:srgbClr val="222222"/>
                </a:solidFill>
              </a:rPr>
              <a:t>CHI/MOT/FAT, </a:t>
            </a:r>
            <a:r>
              <a:rPr b="1" lang="en" sz="1500">
                <a:solidFill>
                  <a:srgbClr val="222222"/>
                </a:solidFill>
              </a:rPr>
              <a:t>f-scores around .7-.8; for Other adult and child, about .5</a:t>
            </a:r>
          </a:p>
          <a:p>
            <a:pPr indent="-323850" lvl="1" marL="914400" rtl="0">
              <a:spcBef>
                <a:spcPts val="0"/>
              </a:spcBef>
              <a:spcAft>
                <a:spcPts val="0"/>
              </a:spcAft>
              <a:buClr>
                <a:srgbClr val="222222"/>
              </a:buClr>
              <a:buSzPct val="100000"/>
              <a:buChar char="○"/>
            </a:pPr>
            <a:r>
              <a:rPr lang="en" sz="1500">
                <a:solidFill>
                  <a:srgbClr val="222222"/>
                </a:solidFill>
              </a:rPr>
              <a:t>Not enough data for balanced test/train</a:t>
            </a:r>
          </a:p>
          <a:p>
            <a:pPr indent="-323850" lvl="0" marL="457200" marR="0" rtl="0" algn="l">
              <a:lnSpc>
                <a:spcPct val="115000"/>
              </a:lnSpc>
              <a:spcBef>
                <a:spcPts val="0"/>
              </a:spcBef>
              <a:spcAft>
                <a:spcPts val="0"/>
              </a:spcAft>
              <a:buClr>
                <a:srgbClr val="222222"/>
              </a:buClr>
              <a:buSzPct val="100000"/>
              <a:buFont typeface="Arial"/>
              <a:buChar char="●"/>
            </a:pPr>
            <a:r>
              <a:rPr b="1" lang="en" sz="1500">
                <a:solidFill>
                  <a:srgbClr val="222222"/>
                </a:solidFill>
              </a:rPr>
              <a:t>Approach 2: Alize</a:t>
            </a:r>
          </a:p>
          <a:p>
            <a:pPr indent="-323850" lvl="1" marL="914400" marR="0" rtl="0" algn="l">
              <a:lnSpc>
                <a:spcPct val="115000"/>
              </a:lnSpc>
              <a:spcBef>
                <a:spcPts val="0"/>
              </a:spcBef>
              <a:spcAft>
                <a:spcPts val="0"/>
              </a:spcAft>
              <a:buClr>
                <a:srgbClr val="222222"/>
              </a:buClr>
              <a:buSzPct val="100000"/>
              <a:buChar char="○"/>
            </a:pPr>
            <a:r>
              <a:rPr lang="en" sz="1500">
                <a:solidFill>
                  <a:srgbClr val="222222"/>
                </a:solidFill>
              </a:rPr>
              <a:t>Performance worse than previous one</a:t>
            </a:r>
          </a:p>
          <a:p>
            <a:pPr lvl="0" marR="0" rtl="0" algn="l">
              <a:lnSpc>
                <a:spcPct val="115000"/>
              </a:lnSpc>
              <a:spcBef>
                <a:spcPts val="0"/>
              </a:spcBef>
              <a:spcAft>
                <a:spcPts val="0"/>
              </a:spcAft>
              <a:buNone/>
            </a:pPr>
            <a:r>
              <a:rPr b="1" lang="en" sz="1500">
                <a:solidFill>
                  <a:srgbClr val="222222"/>
                </a:solidFill>
              </a:rPr>
              <a:t>Hot off the press!</a:t>
            </a:r>
            <a:r>
              <a:rPr lang="en" sz="1500">
                <a:solidFill>
                  <a:srgbClr val="222222"/>
                </a:solidFill>
              </a:rPr>
              <a:t> Rajat Kulshre @ CMU trying to do approach 3</a:t>
            </a:r>
          </a:p>
          <a:p>
            <a:pPr indent="-323850" lvl="0" marL="457200" marR="0" rtl="0" algn="l">
              <a:lnSpc>
                <a:spcPct val="115000"/>
              </a:lnSpc>
              <a:spcBef>
                <a:spcPts val="0"/>
              </a:spcBef>
              <a:spcAft>
                <a:spcPts val="0"/>
              </a:spcAft>
              <a:buClr>
                <a:srgbClr val="222222"/>
              </a:buClr>
              <a:buSzPct val="100000"/>
              <a:buChar char="●"/>
            </a:pPr>
            <a:r>
              <a:rPr lang="en" sz="1500">
                <a:solidFill>
                  <a:srgbClr val="222222"/>
                </a:solidFill>
              </a:rPr>
              <a:t>Overall, issue is that vanDam corpus not tagged for speech detectors (silences not always tagged)</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Shape 28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What will it take to match LENA performance?</a:t>
            </a:r>
          </a:p>
        </p:txBody>
      </p:sp>
      <p:sp>
        <p:nvSpPr>
          <p:cNvPr id="281" name="Shape 281"/>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har char="-"/>
            </a:pPr>
            <a:r>
              <a:rPr lang="en"/>
              <a:t>LENA Foundation did a good job </a:t>
            </a:r>
            <a:r>
              <a:rPr i="1" lang="en"/>
              <a:t>feeding</a:t>
            </a:r>
            <a:r>
              <a:rPr lang="en"/>
              <a:t> their algorithms</a:t>
            </a:r>
          </a:p>
          <a:p>
            <a:pPr indent="-228600" lvl="1" marL="914400" rtl="0">
              <a:spcBef>
                <a:spcPts val="0"/>
              </a:spcBef>
              <a:buChar char="-"/>
            </a:pPr>
            <a:r>
              <a:rPr lang="en"/>
              <a:t>Age- &amp; SES-varied sample: </a:t>
            </a:r>
            <a:r>
              <a:rPr lang="en"/>
              <a:t>329 children, aged 0-4 </a:t>
            </a:r>
          </a:p>
          <a:p>
            <a:pPr indent="-228600" lvl="1" marL="914400" rtl="0">
              <a:spcBef>
                <a:spcPts val="0"/>
              </a:spcBef>
              <a:buChar char="-"/>
            </a:pPr>
            <a:r>
              <a:rPr lang="en"/>
              <a:t>All recorded with the same setup (minimal variations in recording device, clothing)</a:t>
            </a:r>
          </a:p>
          <a:p>
            <a:pPr indent="-228600" lvl="1" marL="914400" rtl="0">
              <a:spcBef>
                <a:spcPts val="0"/>
              </a:spcBef>
              <a:buChar char="-"/>
            </a:pPr>
            <a:r>
              <a:rPr lang="en"/>
              <a:t>Training set: 309 x 30’, Test: 70 x 10’</a:t>
            </a:r>
          </a:p>
          <a:p>
            <a:pPr indent="-317500" lvl="0" marL="457200" marR="0" rtl="0" algn="l">
              <a:lnSpc>
                <a:spcPct val="115000"/>
              </a:lnSpc>
              <a:spcBef>
                <a:spcPts val="0"/>
              </a:spcBef>
              <a:spcAft>
                <a:spcPts val="1600"/>
              </a:spcAft>
              <a:buClr>
                <a:schemeClr val="dk2"/>
              </a:buClr>
              <a:buSzPct val="77777"/>
              <a:buFont typeface="Arial"/>
              <a:buChar char="-"/>
            </a:pPr>
            <a:r>
              <a:rPr lang="en"/>
              <a:t>But LENA’s algorithms are old</a:t>
            </a:r>
          </a:p>
          <a:p>
            <a:pPr indent="-228600" lvl="1" marL="914400" rtl="0">
              <a:spcBef>
                <a:spcPts val="0"/>
              </a:spcBef>
              <a:buChar char="-"/>
            </a:pPr>
            <a:r>
              <a:rPr lang="en"/>
              <a:t>Today, many </a:t>
            </a:r>
            <a:r>
              <a:rPr lang="en" u="sng"/>
              <a:t>much</a:t>
            </a:r>
            <a:r>
              <a:rPr lang="en"/>
              <a:t> better alternatives</a:t>
            </a:r>
          </a:p>
          <a:p>
            <a:pPr indent="-228600" lvl="1" marL="914400" rtl="0">
              <a:spcBef>
                <a:spcPts val="0"/>
              </a:spcBef>
              <a:buChar char="-"/>
            </a:pPr>
            <a:r>
              <a:rPr lang="en"/>
              <a:t>A new algorithm would also allow parametrization for specific languages</a:t>
            </a:r>
          </a:p>
          <a:p>
            <a:pPr indent="-228600" lvl="0" marL="457200" rtl="0">
              <a:spcBef>
                <a:spcPts val="0"/>
              </a:spcBef>
              <a:buChar char="-"/>
            </a:pPr>
            <a:r>
              <a:rPr b="1" lang="en" u="sng"/>
              <a:t>Bottleneck to match them</a:t>
            </a:r>
            <a:r>
              <a:rPr lang="en"/>
              <a:t>: </a:t>
            </a:r>
          </a:p>
          <a:p>
            <a:pPr indent="-228600" lvl="1" marL="914400" rtl="0">
              <a:spcBef>
                <a:spcPts val="0"/>
              </a:spcBef>
              <a:buChar char="-"/>
            </a:pPr>
            <a:r>
              <a:rPr lang="en"/>
              <a:t>Not enough human-segmented and labeled data from which to train the systems</a:t>
            </a:r>
          </a:p>
          <a:p>
            <a:pPr indent="-228600" lvl="1" marL="914400" rtl="0">
              <a:spcBef>
                <a:spcPts val="0"/>
              </a:spcBef>
              <a:buChar char="-"/>
            </a:pPr>
            <a:r>
              <a:rPr lang="en"/>
              <a:t>Samples not representative of the range of ages, recording conditions, etc etc, that our recorders</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Shape 28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What will it take to match LENA performance?</a:t>
            </a:r>
          </a:p>
        </p:txBody>
      </p:sp>
      <p:sp>
        <p:nvSpPr>
          <p:cNvPr id="287" name="Shape 287"/>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har char="-"/>
            </a:pPr>
            <a:r>
              <a:rPr lang="en"/>
              <a:t>LENA Foundation did a good job </a:t>
            </a:r>
            <a:r>
              <a:rPr i="1" lang="en"/>
              <a:t>feeding</a:t>
            </a:r>
            <a:r>
              <a:rPr lang="en"/>
              <a:t> their algorithms</a:t>
            </a:r>
          </a:p>
          <a:p>
            <a:pPr indent="-228600" lvl="1" marL="914400" rtl="0">
              <a:spcBef>
                <a:spcPts val="0"/>
              </a:spcBef>
              <a:buChar char="-"/>
            </a:pPr>
            <a:r>
              <a:rPr lang="en"/>
              <a:t>Age- &amp; SES-varied sample: 329 children, aged 0-4 </a:t>
            </a:r>
          </a:p>
          <a:p>
            <a:pPr indent="-228600" lvl="1" marL="914400" rtl="0">
              <a:spcBef>
                <a:spcPts val="0"/>
              </a:spcBef>
              <a:buChar char="-"/>
            </a:pPr>
            <a:r>
              <a:rPr lang="en"/>
              <a:t>All recorded with the same setup (minimal variations in recording device, clothing)</a:t>
            </a:r>
          </a:p>
          <a:p>
            <a:pPr indent="-228600" lvl="1" marL="914400" rtl="0">
              <a:spcBef>
                <a:spcPts val="0"/>
              </a:spcBef>
              <a:buChar char="-"/>
            </a:pPr>
            <a:r>
              <a:rPr lang="en"/>
              <a:t>Training set: 309 x 30’, Test: 70 x 10’</a:t>
            </a:r>
          </a:p>
          <a:p>
            <a:pPr indent="-317500" lvl="0" marL="457200" marR="0" rtl="0" algn="l">
              <a:lnSpc>
                <a:spcPct val="115000"/>
              </a:lnSpc>
              <a:spcBef>
                <a:spcPts val="0"/>
              </a:spcBef>
              <a:spcAft>
                <a:spcPts val="1600"/>
              </a:spcAft>
              <a:buClr>
                <a:schemeClr val="dk2"/>
              </a:buClr>
              <a:buSzPct val="77777"/>
              <a:buFont typeface="Arial"/>
              <a:buChar char="-"/>
            </a:pPr>
            <a:r>
              <a:rPr lang="en"/>
              <a:t>But LENA’s algorithms are old</a:t>
            </a:r>
          </a:p>
          <a:p>
            <a:pPr indent="-228600" lvl="1" marL="914400" rtl="0">
              <a:spcBef>
                <a:spcPts val="0"/>
              </a:spcBef>
              <a:buChar char="-"/>
            </a:pPr>
            <a:r>
              <a:rPr lang="en"/>
              <a:t>Today, many </a:t>
            </a:r>
            <a:r>
              <a:rPr lang="en" u="sng"/>
              <a:t>much</a:t>
            </a:r>
            <a:r>
              <a:rPr lang="en"/>
              <a:t> better alternatives</a:t>
            </a:r>
          </a:p>
          <a:p>
            <a:pPr indent="-228600" lvl="1" marL="914400" rtl="0">
              <a:spcBef>
                <a:spcPts val="0"/>
              </a:spcBef>
              <a:buChar char="-"/>
            </a:pPr>
            <a:r>
              <a:rPr lang="en"/>
              <a:t>A new algorithm would also allow parametrization for specific languages</a:t>
            </a:r>
          </a:p>
          <a:p>
            <a:pPr indent="-228600" lvl="0" marL="457200" rtl="0">
              <a:spcBef>
                <a:spcPts val="0"/>
              </a:spcBef>
              <a:buChar char="-"/>
            </a:pPr>
            <a:r>
              <a:rPr b="1" lang="en" u="sng"/>
              <a:t>Bottleneck to match them</a:t>
            </a:r>
            <a:r>
              <a:rPr lang="en"/>
              <a:t>: </a:t>
            </a:r>
          </a:p>
          <a:p>
            <a:pPr indent="-228600" lvl="1" marL="914400" rtl="0">
              <a:spcBef>
                <a:spcPts val="0"/>
              </a:spcBef>
              <a:buChar char="-"/>
            </a:pPr>
            <a:r>
              <a:rPr lang="en"/>
              <a:t>Not enough human-segmented and labeled data from which to train the systems</a:t>
            </a:r>
          </a:p>
          <a:p>
            <a:pPr indent="-228600" lvl="1" marL="914400" rtl="0">
              <a:spcBef>
                <a:spcPts val="0"/>
              </a:spcBef>
              <a:buChar char="-"/>
            </a:pPr>
            <a:r>
              <a:rPr lang="en"/>
              <a:t>Samples not representative of the range of ages, recording conditions, etc etc, that our recorders</a:t>
            </a:r>
          </a:p>
        </p:txBody>
      </p:sp>
      <p:sp>
        <p:nvSpPr>
          <p:cNvPr id="288" name="Shape 288"/>
          <p:cNvSpPr/>
          <p:nvPr/>
        </p:nvSpPr>
        <p:spPr>
          <a:xfrm>
            <a:off x="2890150" y="2326825"/>
            <a:ext cx="6123275" cy="2596266"/>
          </a:xfrm>
          <a:prstGeom prst="irregularSeal2">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sz="3600"/>
              <a:t>We need to share back!!</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Shape 293"/>
          <p:cNvSpPr txBox="1"/>
          <p:nvPr>
            <p:ph type="ctrTitle"/>
          </p:nvPr>
        </p:nvSpPr>
        <p:spPr>
          <a:xfrm>
            <a:off x="311708" y="744575"/>
            <a:ext cx="8520600" cy="2052600"/>
          </a:xfrm>
          <a:prstGeom prst="rect">
            <a:avLst/>
          </a:prstGeom>
        </p:spPr>
        <p:txBody>
          <a:bodyPr anchorCtr="0" anchor="b" bIns="91425" lIns="91425" rIns="91425" tIns="91425">
            <a:noAutofit/>
          </a:bodyPr>
          <a:lstStyle/>
          <a:p>
            <a:pPr lvl="0" rtl="0">
              <a:spcBef>
                <a:spcPts val="0"/>
              </a:spcBef>
              <a:buNone/>
            </a:pPr>
            <a:r>
              <a:rPr lang="en"/>
              <a:t>Data Collection &amp; sampling issues</a:t>
            </a:r>
            <a:r>
              <a:rPr lang="en"/>
              <a:t>	</a:t>
            </a:r>
          </a:p>
        </p:txBody>
      </p:sp>
      <p:sp>
        <p:nvSpPr>
          <p:cNvPr id="294" name="Shape 294"/>
          <p:cNvSpPr txBox="1"/>
          <p:nvPr>
            <p:ph idx="1" type="subTitle"/>
          </p:nvPr>
        </p:nvSpPr>
        <p:spPr>
          <a:xfrm>
            <a:off x="311700" y="2834125"/>
            <a:ext cx="8520600" cy="792600"/>
          </a:xfrm>
          <a:prstGeom prst="rect">
            <a:avLst/>
          </a:prstGeom>
        </p:spPr>
        <p:txBody>
          <a:bodyPr anchorCtr="0" anchor="t" bIns="91425" lIns="91425" rIns="91425" tIns="91425">
            <a:noAutofit/>
          </a:bodyPr>
          <a:lstStyle/>
          <a:p>
            <a:pPr lvl="0">
              <a:spcBef>
                <a:spcPts val="0"/>
              </a:spcBef>
              <a:buNone/>
            </a:pPr>
            <a:r>
              <a:rPr lang="en" sz="1800"/>
              <a:t>Melanie Soderstrom</a:t>
            </a:r>
          </a:p>
          <a:p>
            <a:pPr lvl="0" rtl="0">
              <a:spcBef>
                <a:spcPts val="0"/>
              </a:spcBef>
              <a:buNone/>
            </a:pPr>
            <a:r>
              <a:rPr lang="en" sz="1800"/>
              <a:t> (With thanks to the DARCLE and ACLEW groups)</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Shape 29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When/how/what to record</a:t>
            </a:r>
          </a:p>
        </p:txBody>
      </p:sp>
      <p:sp>
        <p:nvSpPr>
          <p:cNvPr id="300" name="Shape 300"/>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304800" lvl="0" marL="457200" marR="0" rtl="0" algn="l">
              <a:lnSpc>
                <a:spcPct val="138000"/>
              </a:lnSpc>
              <a:spcBef>
                <a:spcPts val="0"/>
              </a:spcBef>
              <a:spcAft>
                <a:spcPts val="0"/>
              </a:spcAft>
              <a:buClr>
                <a:schemeClr val="dk1"/>
              </a:buClr>
              <a:buSzPct val="100000"/>
              <a:buFont typeface="Arial"/>
            </a:pPr>
            <a:r>
              <a:rPr lang="en" sz="1200">
                <a:solidFill>
                  <a:schemeClr val="dk1"/>
                </a:solidFill>
              </a:rPr>
              <a:t>Mail-in vs. Drop-off</a:t>
            </a:r>
          </a:p>
          <a:p>
            <a:pPr indent="-304800" lvl="1" marL="914400" marR="0" rtl="0" algn="l">
              <a:lnSpc>
                <a:spcPct val="138000"/>
              </a:lnSpc>
              <a:spcBef>
                <a:spcPts val="0"/>
              </a:spcBef>
              <a:spcAft>
                <a:spcPts val="0"/>
              </a:spcAft>
              <a:buClr>
                <a:schemeClr val="dk1"/>
              </a:buClr>
              <a:buSzPct val="100000"/>
              <a:buFont typeface="Arial"/>
            </a:pPr>
            <a:r>
              <a:rPr lang="en" sz="1200">
                <a:solidFill>
                  <a:schemeClr val="dk1"/>
                </a:solidFill>
              </a:rPr>
              <a:t>Less control over hardware useage</a:t>
            </a:r>
          </a:p>
          <a:p>
            <a:pPr indent="-304800" lvl="1" marL="914400" marR="0" rtl="0" algn="l">
              <a:lnSpc>
                <a:spcPct val="138000"/>
              </a:lnSpc>
              <a:spcBef>
                <a:spcPts val="0"/>
              </a:spcBef>
              <a:spcAft>
                <a:spcPts val="0"/>
              </a:spcAft>
              <a:buClr>
                <a:schemeClr val="dk1"/>
              </a:buClr>
              <a:buSzPct val="100000"/>
            </a:pPr>
            <a:r>
              <a:rPr lang="en" sz="1200">
                <a:solidFill>
                  <a:schemeClr val="dk1"/>
                </a:solidFill>
              </a:rPr>
              <a:t>Recruitment/retention pros and cons - range vs. compliance</a:t>
            </a:r>
          </a:p>
          <a:p>
            <a:pPr indent="-304800" lvl="0" marL="457200" rtl="0">
              <a:lnSpc>
                <a:spcPct val="138000"/>
              </a:lnSpc>
              <a:spcBef>
                <a:spcPts val="0"/>
              </a:spcBef>
              <a:spcAft>
                <a:spcPts val="0"/>
              </a:spcAft>
              <a:buClr>
                <a:schemeClr val="dk1"/>
              </a:buClr>
              <a:buSzPct val="100000"/>
            </a:pPr>
            <a:r>
              <a:rPr lang="en" sz="1200">
                <a:solidFill>
                  <a:schemeClr val="dk1"/>
                </a:solidFill>
              </a:rPr>
              <a:t>Do you want to get the </a:t>
            </a:r>
            <a:r>
              <a:rPr b="1" lang="en" sz="1200">
                <a:solidFill>
                  <a:schemeClr val="dk1"/>
                </a:solidFill>
              </a:rPr>
              <a:t>whole day</a:t>
            </a:r>
            <a:r>
              <a:rPr lang="en" sz="1200">
                <a:solidFill>
                  <a:schemeClr val="dk1"/>
                </a:solidFill>
              </a:rPr>
              <a:t>? </a:t>
            </a:r>
          </a:p>
          <a:p>
            <a:pPr indent="-304800" lvl="1" marL="914400" rtl="0">
              <a:lnSpc>
                <a:spcPct val="138000"/>
              </a:lnSpc>
              <a:spcBef>
                <a:spcPts val="0"/>
              </a:spcBef>
              <a:spcAft>
                <a:spcPts val="0"/>
              </a:spcAft>
              <a:buClr>
                <a:schemeClr val="dk1"/>
              </a:buClr>
              <a:buSzPct val="100000"/>
            </a:pPr>
            <a:r>
              <a:rPr lang="en" sz="1200">
                <a:solidFill>
                  <a:schemeClr val="dk1"/>
                </a:solidFill>
              </a:rPr>
              <a:t>Do you suspect there will be night time activity that you want to capture? Many of the recorders discussed go up to 10-16h but not 24h...</a:t>
            </a:r>
          </a:p>
          <a:p>
            <a:pPr indent="-304800" lvl="0" marL="457200" marR="0" rtl="0" algn="l">
              <a:lnSpc>
                <a:spcPct val="138000"/>
              </a:lnSpc>
              <a:spcBef>
                <a:spcPts val="0"/>
              </a:spcBef>
              <a:spcAft>
                <a:spcPts val="0"/>
              </a:spcAft>
              <a:buClr>
                <a:schemeClr val="dk1"/>
              </a:buClr>
              <a:buSzPct val="100000"/>
              <a:buFont typeface="Arial"/>
            </a:pPr>
            <a:r>
              <a:rPr lang="en" sz="1200">
                <a:solidFill>
                  <a:schemeClr val="dk1"/>
                </a:solidFill>
              </a:rPr>
              <a:t>Do you want to get a “typical” day (weekdays, weekends)?</a:t>
            </a:r>
          </a:p>
          <a:p>
            <a:pPr indent="-304800" lvl="1" marL="914400" marR="0" rtl="0" algn="l">
              <a:lnSpc>
                <a:spcPct val="138000"/>
              </a:lnSpc>
              <a:spcBef>
                <a:spcPts val="0"/>
              </a:spcBef>
              <a:spcAft>
                <a:spcPts val="0"/>
              </a:spcAft>
              <a:buClr>
                <a:schemeClr val="dk1"/>
              </a:buClr>
              <a:buSzPct val="100000"/>
              <a:buFont typeface="Arial"/>
            </a:pPr>
            <a:r>
              <a:rPr lang="en" sz="1200">
                <a:solidFill>
                  <a:schemeClr val="dk1"/>
                </a:solidFill>
              </a:rPr>
              <a:t>Consent issues with daycares…. </a:t>
            </a:r>
          </a:p>
          <a:p>
            <a:pPr indent="-304800" lvl="0" marL="457200" marR="0" rtl="0" algn="l">
              <a:lnSpc>
                <a:spcPct val="138000"/>
              </a:lnSpc>
              <a:spcBef>
                <a:spcPts val="0"/>
              </a:spcBef>
              <a:spcAft>
                <a:spcPts val="0"/>
              </a:spcAft>
              <a:buClr>
                <a:schemeClr val="dk1"/>
              </a:buClr>
              <a:buSzPct val="100000"/>
              <a:buFont typeface="Arial"/>
            </a:pPr>
            <a:r>
              <a:rPr lang="en" sz="1200">
                <a:solidFill>
                  <a:schemeClr val="dk1"/>
                </a:solidFill>
              </a:rPr>
              <a:t>Do you want to get a “representative” day? </a:t>
            </a:r>
          </a:p>
          <a:p>
            <a:pPr indent="-304800" lvl="1" marL="914400" marR="0" rtl="0" algn="l">
              <a:lnSpc>
                <a:spcPct val="138000"/>
              </a:lnSpc>
              <a:spcBef>
                <a:spcPts val="0"/>
              </a:spcBef>
              <a:spcAft>
                <a:spcPts val="0"/>
              </a:spcAft>
              <a:buClr>
                <a:schemeClr val="dk1"/>
              </a:buClr>
              <a:buSzPct val="100000"/>
            </a:pPr>
            <a:r>
              <a:rPr lang="en" sz="1200">
                <a:solidFill>
                  <a:schemeClr val="dk1"/>
                </a:solidFill>
              </a:rPr>
              <a:t>E.g. is seasonal variation in activity an issue?</a:t>
            </a:r>
          </a:p>
          <a:p>
            <a:pPr indent="-304800" lvl="1" marL="914400" marR="0" rtl="0" algn="l">
              <a:lnSpc>
                <a:spcPct val="138000"/>
              </a:lnSpc>
              <a:spcBef>
                <a:spcPts val="0"/>
              </a:spcBef>
              <a:spcAft>
                <a:spcPts val="0"/>
              </a:spcAft>
              <a:buClr>
                <a:schemeClr val="dk1"/>
              </a:buClr>
              <a:buSzPct val="100000"/>
            </a:pPr>
            <a:r>
              <a:rPr lang="en" sz="1200">
                <a:solidFill>
                  <a:schemeClr val="dk1"/>
                </a:solidFill>
              </a:rPr>
              <a:t>Clothing problems in the winter</a:t>
            </a:r>
          </a:p>
          <a:p>
            <a:pPr indent="-304800" lvl="0" marL="457200" marR="0" rtl="0" algn="l">
              <a:lnSpc>
                <a:spcPct val="138000"/>
              </a:lnSpc>
              <a:spcBef>
                <a:spcPts val="0"/>
              </a:spcBef>
              <a:spcAft>
                <a:spcPts val="0"/>
              </a:spcAft>
              <a:buClr>
                <a:schemeClr val="dk1"/>
              </a:buClr>
              <a:buSzPct val="100000"/>
              <a:buFont typeface="Arial"/>
            </a:pPr>
            <a:r>
              <a:rPr lang="en" sz="1200">
                <a:solidFill>
                  <a:schemeClr val="dk1"/>
                </a:solidFill>
              </a:rPr>
              <a:t>Suggestions for other data that would help interpret audio</a:t>
            </a:r>
          </a:p>
          <a:p>
            <a:pPr indent="-304800" lvl="1" marL="914400" marR="0" rtl="0" algn="l">
              <a:lnSpc>
                <a:spcPct val="138000"/>
              </a:lnSpc>
              <a:spcBef>
                <a:spcPts val="0"/>
              </a:spcBef>
              <a:spcAft>
                <a:spcPts val="0"/>
              </a:spcAft>
              <a:buClr>
                <a:schemeClr val="dk1"/>
              </a:buClr>
              <a:buSzPct val="100000"/>
            </a:pPr>
            <a:r>
              <a:rPr lang="en" sz="1200">
                <a:solidFill>
                  <a:schemeClr val="dk1"/>
                </a:solidFill>
              </a:rPr>
              <a:t>Have parents log activities &amp; people present - pros and cons</a:t>
            </a:r>
          </a:p>
          <a:p>
            <a:pPr indent="-304800" lvl="1" marL="914400" rtl="0">
              <a:lnSpc>
                <a:spcPct val="138000"/>
              </a:lnSpc>
              <a:spcBef>
                <a:spcPts val="0"/>
              </a:spcBef>
              <a:spcAft>
                <a:spcPts val="0"/>
              </a:spcAft>
              <a:buClr>
                <a:schemeClr val="dk1"/>
              </a:buClr>
              <a:buSzPct val="100000"/>
            </a:pPr>
            <a:r>
              <a:rPr lang="en" sz="1200">
                <a:solidFill>
                  <a:schemeClr val="dk1"/>
                </a:solidFill>
              </a:rPr>
              <a:t>Collect snapshots with a life-logging device</a:t>
            </a:r>
          </a:p>
          <a:p>
            <a:pPr indent="-304800" lvl="1" marL="914400" marR="0" rtl="0" algn="l">
              <a:lnSpc>
                <a:spcPct val="138000"/>
              </a:lnSpc>
              <a:spcBef>
                <a:spcPts val="0"/>
              </a:spcBef>
              <a:spcAft>
                <a:spcPts val="0"/>
              </a:spcAft>
              <a:buClr>
                <a:schemeClr val="dk1"/>
              </a:buClr>
              <a:buSzPct val="100000"/>
            </a:pPr>
            <a:r>
              <a:rPr lang="en" sz="1200">
                <a:solidFill>
                  <a:schemeClr val="dk1"/>
                </a:solidFill>
              </a:rPr>
              <a:t>Collect audio samples of key people (e.g., adults read out a short consent form → “vocal signatures”)</a:t>
            </a:r>
          </a:p>
          <a:p>
            <a:pPr indent="0" lvl="0" marL="457200" marR="0" rtl="0" algn="l">
              <a:lnSpc>
                <a:spcPct val="138000"/>
              </a:lnSpc>
              <a:spcBef>
                <a:spcPts val="0"/>
              </a:spcBef>
              <a:spcAft>
                <a:spcPts val="0"/>
              </a:spcAft>
              <a:buNone/>
            </a:pPr>
            <a:r>
              <a:t/>
            </a:r>
            <a:endParaRPr sz="12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Shape 30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Cleaning up the data </a:t>
            </a:r>
          </a:p>
        </p:txBody>
      </p:sp>
      <p:sp>
        <p:nvSpPr>
          <p:cNvPr id="306" name="Shape 306"/>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lnSpc>
                <a:spcPct val="138000"/>
              </a:lnSpc>
              <a:spcBef>
                <a:spcPts val="0"/>
              </a:spcBef>
              <a:spcAft>
                <a:spcPts val="0"/>
              </a:spcAft>
              <a:buClr>
                <a:schemeClr val="dk1"/>
              </a:buClr>
            </a:pPr>
            <a:r>
              <a:rPr lang="en">
                <a:solidFill>
                  <a:schemeClr val="dk1"/>
                </a:solidFill>
              </a:rPr>
              <a:t>Naptime</a:t>
            </a:r>
          </a:p>
          <a:p>
            <a:pPr indent="-317500" lvl="1" marL="914400" marR="0" rtl="0" algn="l">
              <a:lnSpc>
                <a:spcPct val="138000"/>
              </a:lnSpc>
              <a:spcBef>
                <a:spcPts val="0"/>
              </a:spcBef>
              <a:spcAft>
                <a:spcPts val="0"/>
              </a:spcAft>
              <a:buClr>
                <a:schemeClr val="dk1"/>
              </a:buClr>
              <a:buSzPct val="77777"/>
              <a:buFont typeface="Arial"/>
            </a:pPr>
            <a:r>
              <a:rPr lang="en" sz="1800">
                <a:solidFill>
                  <a:schemeClr val="dk1"/>
                </a:solidFill>
              </a:rPr>
              <a:t>LENA: check for silence</a:t>
            </a:r>
          </a:p>
          <a:p>
            <a:pPr indent="-342900" lvl="1" marL="914400" rtl="0">
              <a:lnSpc>
                <a:spcPct val="138000"/>
              </a:lnSpc>
              <a:spcBef>
                <a:spcPts val="0"/>
              </a:spcBef>
              <a:spcAft>
                <a:spcPts val="0"/>
              </a:spcAft>
              <a:buClr>
                <a:schemeClr val="dk1"/>
              </a:buClr>
              <a:buSzPct val="100000"/>
            </a:pPr>
            <a:r>
              <a:rPr lang="en" sz="1800">
                <a:solidFill>
                  <a:schemeClr val="dk1"/>
                </a:solidFill>
              </a:rPr>
              <a:t>Others: use Audacity or Praat to detect loudness &amp; silence</a:t>
            </a:r>
          </a:p>
          <a:p>
            <a:pPr indent="-342900" lvl="1" marL="914400" rtl="0">
              <a:lnSpc>
                <a:spcPct val="138000"/>
              </a:lnSpc>
              <a:spcBef>
                <a:spcPts val="0"/>
              </a:spcBef>
              <a:spcAft>
                <a:spcPts val="0"/>
              </a:spcAft>
              <a:buClr>
                <a:schemeClr val="dk1"/>
              </a:buClr>
              <a:buSzPct val="100000"/>
            </a:pPr>
            <a:r>
              <a:rPr lang="en" sz="1800">
                <a:solidFill>
                  <a:schemeClr val="dk1"/>
                </a:solidFill>
              </a:rPr>
              <a:t>Human checking to confirm</a:t>
            </a:r>
          </a:p>
          <a:p>
            <a:pPr indent="-342900" lvl="1" marL="914400" rtl="0">
              <a:lnSpc>
                <a:spcPct val="138000"/>
              </a:lnSpc>
              <a:spcBef>
                <a:spcPts val="0"/>
              </a:spcBef>
              <a:spcAft>
                <a:spcPts val="0"/>
              </a:spcAft>
              <a:buClr>
                <a:schemeClr val="dk1"/>
              </a:buClr>
              <a:buSzPct val="100000"/>
            </a:pPr>
            <a:r>
              <a:rPr lang="en" sz="1800">
                <a:solidFill>
                  <a:schemeClr val="dk1"/>
                </a:solidFill>
              </a:rPr>
              <a:t>Caution: excluding naptime may challenge cross-cultural comparisons</a:t>
            </a:r>
          </a:p>
          <a:p>
            <a:pPr indent="-342900" lvl="0" marL="457200" rtl="0">
              <a:lnSpc>
                <a:spcPct val="138000"/>
              </a:lnSpc>
              <a:spcBef>
                <a:spcPts val="0"/>
              </a:spcBef>
              <a:spcAft>
                <a:spcPts val="0"/>
              </a:spcAft>
              <a:buClr>
                <a:schemeClr val="dk1"/>
              </a:buClr>
              <a:buSzPct val="100000"/>
            </a:pPr>
            <a:r>
              <a:rPr lang="en">
                <a:solidFill>
                  <a:schemeClr val="dk1"/>
                </a:solidFill>
              </a:rPr>
              <a:t>Other quality issues</a:t>
            </a:r>
          </a:p>
          <a:p>
            <a:pPr indent="-228600" lvl="1" marL="914400" rtl="0">
              <a:lnSpc>
                <a:spcPct val="138000"/>
              </a:lnSpc>
              <a:spcBef>
                <a:spcPts val="0"/>
              </a:spcBef>
              <a:spcAft>
                <a:spcPts val="0"/>
              </a:spcAft>
              <a:buClr>
                <a:schemeClr val="dk1"/>
              </a:buClr>
            </a:pPr>
            <a:r>
              <a:rPr lang="en">
                <a:solidFill>
                  <a:schemeClr val="dk1"/>
                </a:solidFill>
              </a:rPr>
              <a:t>Outdoor clothing in the winter</a:t>
            </a:r>
          </a:p>
          <a:p>
            <a:pPr indent="-228600" lvl="1" marL="914400" rtl="0">
              <a:lnSpc>
                <a:spcPct val="138000"/>
              </a:lnSpc>
              <a:spcBef>
                <a:spcPts val="0"/>
              </a:spcBef>
              <a:spcAft>
                <a:spcPts val="0"/>
              </a:spcAft>
              <a:buClr>
                <a:schemeClr val="dk1"/>
              </a:buClr>
            </a:pPr>
            <a:r>
              <a:rPr lang="en">
                <a:solidFill>
                  <a:schemeClr val="dk1"/>
                </a:solidFill>
              </a:rPr>
              <a:t>Recorder removed from child (bathtime, car ride, non-compliance etc.)</a:t>
            </a:r>
          </a:p>
          <a:p>
            <a:pPr indent="-228600" lvl="0" marL="457200">
              <a:spcBef>
                <a:spcPts val="0"/>
              </a:spcBef>
              <a:buClr>
                <a:srgbClr val="333333"/>
              </a:buClr>
            </a:pPr>
            <a:r>
              <a:rPr lang="en">
                <a:solidFill>
                  <a:srgbClr val="333333"/>
                </a:solidFill>
              </a:rPr>
              <a:t>Recording pauses, other technical issues</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Shape 75"/>
          <p:cNvSpPr/>
          <p:nvPr/>
        </p:nvSpPr>
        <p:spPr>
          <a:xfrm>
            <a:off x="102850" y="395650"/>
            <a:ext cx="2301975" cy="1127025"/>
          </a:xfrm>
          <a:prstGeom prst="flowChartDecision">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a:t>LENA recorder &amp; software?</a:t>
            </a:r>
          </a:p>
        </p:txBody>
      </p:sp>
      <p:sp>
        <p:nvSpPr>
          <p:cNvPr id="76" name="Shape 76"/>
          <p:cNvSpPr/>
          <p:nvPr/>
        </p:nvSpPr>
        <p:spPr>
          <a:xfrm>
            <a:off x="2708047" y="227750"/>
            <a:ext cx="2134199" cy="1462725"/>
          </a:xfrm>
          <a:prstGeom prst="flowChartDecision">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$/time for h</a:t>
            </a:r>
            <a:r>
              <a:rPr lang="en"/>
              <a:t>uman labeling?</a:t>
            </a:r>
          </a:p>
        </p:txBody>
      </p:sp>
      <p:cxnSp>
        <p:nvCxnSpPr>
          <p:cNvPr id="77" name="Shape 77"/>
          <p:cNvCxnSpPr>
            <a:stCxn id="75" idx="3"/>
            <a:endCxn id="76" idx="1"/>
          </p:cNvCxnSpPr>
          <p:nvPr/>
        </p:nvCxnSpPr>
        <p:spPr>
          <a:xfrm>
            <a:off x="2404825" y="959162"/>
            <a:ext cx="303300" cy="0"/>
          </a:xfrm>
          <a:prstGeom prst="straightConnector1">
            <a:avLst/>
          </a:prstGeom>
          <a:noFill/>
          <a:ln cap="flat" cmpd="sng" w="9525">
            <a:solidFill>
              <a:schemeClr val="dk2"/>
            </a:solidFill>
            <a:prstDash val="solid"/>
            <a:round/>
            <a:headEnd len="lg" w="lg" type="none"/>
            <a:tailEnd len="lg" w="lg" type="triangle"/>
          </a:ln>
        </p:spPr>
      </p:cxnSp>
      <p:sp>
        <p:nvSpPr>
          <p:cNvPr id="78" name="Shape 78"/>
          <p:cNvSpPr/>
          <p:nvPr/>
        </p:nvSpPr>
        <p:spPr>
          <a:xfrm>
            <a:off x="18925" y="2421875"/>
            <a:ext cx="3454900" cy="1941762"/>
          </a:xfrm>
          <a:prstGeom prst="flowChartProcess">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rPr lang="en"/>
              <a:t>For “free”:</a:t>
            </a:r>
          </a:p>
          <a:p>
            <a:pPr indent="-228600" lvl="0" marL="457200" rtl="0">
              <a:spcBef>
                <a:spcPts val="0"/>
              </a:spcBef>
              <a:buChar char="-"/>
            </a:pPr>
            <a:r>
              <a:rPr lang="en"/>
              <a:t>Diarization into broad speaker classes</a:t>
            </a:r>
          </a:p>
          <a:p>
            <a:pPr indent="-228600" lvl="0" marL="457200" rtl="0">
              <a:spcBef>
                <a:spcPts val="0"/>
              </a:spcBef>
              <a:buChar char="-"/>
            </a:pPr>
            <a:r>
              <a:rPr lang="en"/>
              <a:t>Estimation of adult word counts</a:t>
            </a:r>
          </a:p>
          <a:p>
            <a:pPr indent="-228600" lvl="0" marL="457200" rtl="0">
              <a:spcBef>
                <a:spcPts val="0"/>
              </a:spcBef>
              <a:buChar char="-"/>
            </a:pPr>
            <a:r>
              <a:rPr lang="en"/>
              <a:t>Quantity of child “linguistic” versus “non-linguistic” sounds</a:t>
            </a:r>
          </a:p>
          <a:p>
            <a:pPr lvl="0" rtl="0">
              <a:spcBef>
                <a:spcPts val="0"/>
              </a:spcBef>
              <a:buNone/>
            </a:pPr>
            <a:r>
              <a:rPr lang="en"/>
              <a:t>These are </a:t>
            </a:r>
            <a:r>
              <a:rPr b="1" lang="en"/>
              <a:t>not</a:t>
            </a:r>
            <a:r>
              <a:rPr lang="en"/>
              <a:t> 100% correct!</a:t>
            </a:r>
          </a:p>
        </p:txBody>
      </p:sp>
      <p:cxnSp>
        <p:nvCxnSpPr>
          <p:cNvPr id="79" name="Shape 79"/>
          <p:cNvCxnSpPr>
            <a:stCxn id="75" idx="2"/>
            <a:endCxn id="78" idx="0"/>
          </p:cNvCxnSpPr>
          <p:nvPr/>
        </p:nvCxnSpPr>
        <p:spPr>
          <a:xfrm>
            <a:off x="1253837" y="1522675"/>
            <a:ext cx="492600" cy="899100"/>
          </a:xfrm>
          <a:prstGeom prst="straightConnector1">
            <a:avLst/>
          </a:prstGeom>
          <a:noFill/>
          <a:ln cap="flat" cmpd="sng" w="9525">
            <a:solidFill>
              <a:schemeClr val="dk2"/>
            </a:solidFill>
            <a:prstDash val="solid"/>
            <a:round/>
            <a:headEnd len="lg" w="lg" type="none"/>
            <a:tailEnd len="lg" w="lg" type="triangle"/>
          </a:ln>
        </p:spPr>
      </p:cxnSp>
      <p:sp>
        <p:nvSpPr>
          <p:cNvPr id="80" name="Shape 80"/>
          <p:cNvSpPr txBox="1"/>
          <p:nvPr/>
        </p:nvSpPr>
        <p:spPr>
          <a:xfrm>
            <a:off x="1517725" y="1768425"/>
            <a:ext cx="887100" cy="407700"/>
          </a:xfrm>
          <a:prstGeom prst="rect">
            <a:avLst/>
          </a:prstGeom>
          <a:noFill/>
          <a:ln>
            <a:noFill/>
          </a:ln>
        </p:spPr>
        <p:txBody>
          <a:bodyPr anchorCtr="0" anchor="t" bIns="91425" lIns="91425" rIns="91425" tIns="91425">
            <a:noAutofit/>
          </a:bodyPr>
          <a:lstStyle/>
          <a:p>
            <a:pPr lvl="0">
              <a:spcBef>
                <a:spcPts val="0"/>
              </a:spcBef>
              <a:buNone/>
            </a:pPr>
            <a:r>
              <a:rPr lang="en"/>
              <a:t>Yes</a:t>
            </a:r>
          </a:p>
        </p:txBody>
      </p:sp>
      <p:sp>
        <p:nvSpPr>
          <p:cNvPr id="81" name="Shape 81"/>
          <p:cNvSpPr txBox="1"/>
          <p:nvPr/>
        </p:nvSpPr>
        <p:spPr>
          <a:xfrm>
            <a:off x="2328625" y="627675"/>
            <a:ext cx="887100" cy="407700"/>
          </a:xfrm>
          <a:prstGeom prst="rect">
            <a:avLst/>
          </a:prstGeom>
          <a:noFill/>
          <a:ln>
            <a:noFill/>
          </a:ln>
        </p:spPr>
        <p:txBody>
          <a:bodyPr anchorCtr="0" anchor="t" bIns="91425" lIns="91425" rIns="91425" tIns="91425">
            <a:noAutofit/>
          </a:bodyPr>
          <a:lstStyle/>
          <a:p>
            <a:pPr lvl="0" rtl="0">
              <a:spcBef>
                <a:spcPts val="0"/>
              </a:spcBef>
              <a:buNone/>
            </a:pPr>
            <a:r>
              <a:rPr lang="en"/>
              <a:t>No</a:t>
            </a:r>
          </a:p>
        </p:txBody>
      </p:sp>
      <p:cxnSp>
        <p:nvCxnSpPr>
          <p:cNvPr id="82" name="Shape 82"/>
          <p:cNvCxnSpPr>
            <a:stCxn id="76" idx="2"/>
            <a:endCxn id="83" idx="0"/>
          </p:cNvCxnSpPr>
          <p:nvPr/>
        </p:nvCxnSpPr>
        <p:spPr>
          <a:xfrm>
            <a:off x="3775147" y="1690475"/>
            <a:ext cx="1156800" cy="799800"/>
          </a:xfrm>
          <a:prstGeom prst="straightConnector1">
            <a:avLst/>
          </a:prstGeom>
          <a:noFill/>
          <a:ln cap="flat" cmpd="sng" w="9525">
            <a:solidFill>
              <a:schemeClr val="dk2"/>
            </a:solidFill>
            <a:prstDash val="solid"/>
            <a:round/>
            <a:headEnd len="lg" w="lg" type="none"/>
            <a:tailEnd len="lg" w="lg" type="triangle"/>
          </a:ln>
        </p:spPr>
      </p:cxnSp>
      <p:cxnSp>
        <p:nvCxnSpPr>
          <p:cNvPr id="84" name="Shape 84"/>
          <p:cNvCxnSpPr>
            <a:stCxn id="76" idx="3"/>
            <a:endCxn id="85" idx="1"/>
          </p:cNvCxnSpPr>
          <p:nvPr/>
        </p:nvCxnSpPr>
        <p:spPr>
          <a:xfrm>
            <a:off x="4842247" y="959112"/>
            <a:ext cx="274200" cy="1800"/>
          </a:xfrm>
          <a:prstGeom prst="straightConnector1">
            <a:avLst/>
          </a:prstGeom>
          <a:noFill/>
          <a:ln cap="flat" cmpd="sng" w="9525">
            <a:solidFill>
              <a:schemeClr val="dk2"/>
            </a:solidFill>
            <a:prstDash val="solid"/>
            <a:round/>
            <a:headEnd len="lg" w="lg" type="none"/>
            <a:tailEnd len="lg" w="lg" type="triangle"/>
          </a:ln>
        </p:spPr>
      </p:cxnSp>
      <p:sp>
        <p:nvSpPr>
          <p:cNvPr id="83" name="Shape 83"/>
          <p:cNvSpPr/>
          <p:nvPr/>
        </p:nvSpPr>
        <p:spPr>
          <a:xfrm>
            <a:off x="3618975" y="2490350"/>
            <a:ext cx="2625700" cy="1462725"/>
          </a:xfrm>
          <a:prstGeom prst="flowChartProcess">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Usual annotation times apply</a:t>
            </a:r>
            <a:r>
              <a:rPr lang="en"/>
              <a:t>:</a:t>
            </a:r>
          </a:p>
          <a:p>
            <a:pPr indent="-228600" lvl="0" marL="457200" rtl="0">
              <a:spcBef>
                <a:spcPts val="0"/>
              </a:spcBef>
              <a:buChar char="-"/>
            </a:pPr>
            <a:r>
              <a:rPr lang="en"/>
              <a:t>3-7 x playback time for diarization into broad speaker classes</a:t>
            </a:r>
          </a:p>
          <a:p>
            <a:pPr indent="-228600" lvl="0" marL="457200" rtl="0">
              <a:spcBef>
                <a:spcPts val="0"/>
              </a:spcBef>
              <a:buChar char="-"/>
            </a:pPr>
            <a:r>
              <a:rPr lang="en"/>
              <a:t>7-20 </a:t>
            </a:r>
            <a:r>
              <a:rPr lang="en">
                <a:solidFill>
                  <a:schemeClr val="dk1"/>
                </a:solidFill>
              </a:rPr>
              <a:t>x playback time for “deeper” annotation</a:t>
            </a:r>
          </a:p>
        </p:txBody>
      </p:sp>
      <p:sp>
        <p:nvSpPr>
          <p:cNvPr id="86" name="Shape 86"/>
          <p:cNvSpPr txBox="1"/>
          <p:nvPr/>
        </p:nvSpPr>
        <p:spPr>
          <a:xfrm>
            <a:off x="4749850" y="551475"/>
            <a:ext cx="887100" cy="318000"/>
          </a:xfrm>
          <a:prstGeom prst="rect">
            <a:avLst/>
          </a:prstGeom>
          <a:noFill/>
          <a:ln>
            <a:noFill/>
          </a:ln>
        </p:spPr>
        <p:txBody>
          <a:bodyPr anchorCtr="0" anchor="t" bIns="91425" lIns="91425" rIns="91425" tIns="91425">
            <a:noAutofit/>
          </a:bodyPr>
          <a:lstStyle/>
          <a:p>
            <a:pPr lvl="0" rtl="0">
              <a:spcBef>
                <a:spcPts val="0"/>
              </a:spcBef>
              <a:buNone/>
            </a:pPr>
            <a:r>
              <a:rPr lang="en"/>
              <a:t>No</a:t>
            </a:r>
          </a:p>
        </p:txBody>
      </p:sp>
      <p:sp>
        <p:nvSpPr>
          <p:cNvPr id="85" name="Shape 85"/>
          <p:cNvSpPr/>
          <p:nvPr/>
        </p:nvSpPr>
        <p:spPr>
          <a:xfrm>
            <a:off x="5116450" y="229500"/>
            <a:ext cx="2134200" cy="1462725"/>
          </a:xfrm>
          <a:prstGeom prst="flowChartDecision">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Expertise for automatic labeling?</a:t>
            </a:r>
          </a:p>
        </p:txBody>
      </p:sp>
      <p:cxnSp>
        <p:nvCxnSpPr>
          <p:cNvPr id="87" name="Shape 87"/>
          <p:cNvCxnSpPr>
            <a:stCxn id="85" idx="3"/>
            <a:endCxn id="88" idx="0"/>
          </p:cNvCxnSpPr>
          <p:nvPr/>
        </p:nvCxnSpPr>
        <p:spPr>
          <a:xfrm>
            <a:off x="7250650" y="960862"/>
            <a:ext cx="878100" cy="213900"/>
          </a:xfrm>
          <a:prstGeom prst="straightConnector1">
            <a:avLst/>
          </a:prstGeom>
          <a:noFill/>
          <a:ln cap="flat" cmpd="sng" w="9525">
            <a:solidFill>
              <a:schemeClr val="dk2"/>
            </a:solidFill>
            <a:prstDash val="solid"/>
            <a:round/>
            <a:headEnd len="lg" w="lg" type="none"/>
            <a:tailEnd len="lg" w="lg" type="triangle"/>
          </a:ln>
        </p:spPr>
      </p:cxnSp>
      <p:sp>
        <p:nvSpPr>
          <p:cNvPr id="89" name="Shape 89"/>
          <p:cNvSpPr txBox="1"/>
          <p:nvPr/>
        </p:nvSpPr>
        <p:spPr>
          <a:xfrm>
            <a:off x="7259125" y="647475"/>
            <a:ext cx="887100" cy="407700"/>
          </a:xfrm>
          <a:prstGeom prst="rect">
            <a:avLst/>
          </a:prstGeom>
          <a:noFill/>
          <a:ln>
            <a:noFill/>
          </a:ln>
        </p:spPr>
        <p:txBody>
          <a:bodyPr anchorCtr="0" anchor="t" bIns="91425" lIns="91425" rIns="91425" tIns="91425">
            <a:noAutofit/>
          </a:bodyPr>
          <a:lstStyle/>
          <a:p>
            <a:pPr lvl="0" rtl="0">
              <a:spcBef>
                <a:spcPts val="0"/>
              </a:spcBef>
              <a:buNone/>
            </a:pPr>
            <a:r>
              <a:rPr lang="en"/>
              <a:t>No</a:t>
            </a:r>
          </a:p>
        </p:txBody>
      </p:sp>
      <p:pic>
        <p:nvPicPr>
          <p:cNvPr descr="File:Wrong Way Go Back.svg - Wikimedia Commons" id="88" name="Shape 88"/>
          <p:cNvPicPr preferRelativeResize="0"/>
          <p:nvPr/>
        </p:nvPicPr>
        <p:blipFill>
          <a:blip r:embed="rId3">
            <a:alphaModFix/>
          </a:blip>
          <a:stretch>
            <a:fillRect/>
          </a:stretch>
        </p:blipFill>
        <p:spPr>
          <a:xfrm rot="-5400004">
            <a:off x="7485424" y="667298"/>
            <a:ext cx="2301975" cy="1015169"/>
          </a:xfrm>
          <a:prstGeom prst="rect">
            <a:avLst/>
          </a:prstGeom>
          <a:noFill/>
          <a:ln>
            <a:noFill/>
          </a:ln>
        </p:spPr>
      </p:pic>
      <p:sp>
        <p:nvSpPr>
          <p:cNvPr id="90" name="Shape 90"/>
          <p:cNvSpPr txBox="1"/>
          <p:nvPr/>
        </p:nvSpPr>
        <p:spPr>
          <a:xfrm>
            <a:off x="4700950" y="1768375"/>
            <a:ext cx="887100" cy="407700"/>
          </a:xfrm>
          <a:prstGeom prst="rect">
            <a:avLst/>
          </a:prstGeom>
          <a:noFill/>
          <a:ln>
            <a:noFill/>
          </a:ln>
        </p:spPr>
        <p:txBody>
          <a:bodyPr anchorCtr="0" anchor="t" bIns="91425" lIns="91425" rIns="91425" tIns="91425">
            <a:noAutofit/>
          </a:bodyPr>
          <a:lstStyle/>
          <a:p>
            <a:pPr lvl="0" rtl="0">
              <a:spcBef>
                <a:spcPts val="0"/>
              </a:spcBef>
              <a:buNone/>
            </a:pPr>
            <a:r>
              <a:rPr lang="en"/>
              <a:t>Yes</a:t>
            </a:r>
          </a:p>
        </p:txBody>
      </p:sp>
      <p:cxnSp>
        <p:nvCxnSpPr>
          <p:cNvPr id="91" name="Shape 91"/>
          <p:cNvCxnSpPr>
            <a:stCxn id="85" idx="2"/>
            <a:endCxn id="92" idx="0"/>
          </p:cNvCxnSpPr>
          <p:nvPr/>
        </p:nvCxnSpPr>
        <p:spPr>
          <a:xfrm>
            <a:off x="6183550" y="1692225"/>
            <a:ext cx="1519200" cy="729600"/>
          </a:xfrm>
          <a:prstGeom prst="straightConnector1">
            <a:avLst/>
          </a:prstGeom>
          <a:noFill/>
          <a:ln cap="flat" cmpd="sng" w="9525">
            <a:solidFill>
              <a:schemeClr val="dk2"/>
            </a:solidFill>
            <a:prstDash val="solid"/>
            <a:round/>
            <a:headEnd len="lg" w="lg" type="none"/>
            <a:tailEnd len="lg" w="lg" type="triangle"/>
          </a:ln>
        </p:spPr>
      </p:cxnSp>
      <p:sp>
        <p:nvSpPr>
          <p:cNvPr id="93" name="Shape 93"/>
          <p:cNvSpPr txBox="1"/>
          <p:nvPr/>
        </p:nvSpPr>
        <p:spPr>
          <a:xfrm>
            <a:off x="6717950" y="1768375"/>
            <a:ext cx="887100" cy="407700"/>
          </a:xfrm>
          <a:prstGeom prst="rect">
            <a:avLst/>
          </a:prstGeom>
          <a:noFill/>
          <a:ln>
            <a:noFill/>
          </a:ln>
        </p:spPr>
        <p:txBody>
          <a:bodyPr anchorCtr="0" anchor="t" bIns="91425" lIns="91425" rIns="91425" tIns="91425">
            <a:noAutofit/>
          </a:bodyPr>
          <a:lstStyle/>
          <a:p>
            <a:pPr lvl="0" rtl="0">
              <a:spcBef>
                <a:spcPts val="0"/>
              </a:spcBef>
              <a:buNone/>
            </a:pPr>
            <a:r>
              <a:rPr lang="en"/>
              <a:t>Yes</a:t>
            </a:r>
          </a:p>
        </p:txBody>
      </p:sp>
      <p:sp>
        <p:nvSpPr>
          <p:cNvPr id="92" name="Shape 92"/>
          <p:cNvSpPr/>
          <p:nvPr/>
        </p:nvSpPr>
        <p:spPr>
          <a:xfrm>
            <a:off x="6389825" y="2421875"/>
            <a:ext cx="2625700" cy="1462725"/>
          </a:xfrm>
          <a:prstGeom prst="flowChartProcess">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228600" lvl="0" marL="457200">
              <a:spcBef>
                <a:spcPts val="0"/>
              </a:spcBef>
              <a:buChar char="-"/>
            </a:pPr>
            <a:r>
              <a:rPr lang="en"/>
              <a:t>You’ll still need some annotations to evaluate your system</a:t>
            </a:r>
          </a:p>
          <a:p>
            <a:pPr indent="-228600" lvl="0" marL="457200" rtl="0">
              <a:spcBef>
                <a:spcPts val="0"/>
              </a:spcBef>
              <a:buChar char="-"/>
            </a:pPr>
            <a:r>
              <a:rPr lang="en"/>
              <a:t>This problem is hard!</a:t>
            </a:r>
          </a:p>
        </p:txBody>
      </p:sp>
      <p:sp>
        <p:nvSpPr>
          <p:cNvPr id="94" name="Shape 94"/>
          <p:cNvSpPr txBox="1"/>
          <p:nvPr/>
        </p:nvSpPr>
        <p:spPr>
          <a:xfrm>
            <a:off x="2878150" y="4411150"/>
            <a:ext cx="4591200" cy="407700"/>
          </a:xfrm>
          <a:prstGeom prst="rect">
            <a:avLst/>
          </a:prstGeom>
          <a:noFill/>
          <a:ln>
            <a:noFill/>
          </a:ln>
        </p:spPr>
        <p:txBody>
          <a:bodyPr anchorCtr="0" anchor="t" bIns="91425" lIns="91425" rIns="91425" tIns="91425">
            <a:noAutofit/>
          </a:bodyPr>
          <a:lstStyle/>
          <a:p>
            <a:pPr lvl="0">
              <a:spcBef>
                <a:spcPts val="0"/>
              </a:spcBef>
              <a:buNone/>
            </a:pPr>
            <a:r>
              <a:rPr lang="en"/>
              <a:t>All can be augmented with (the usual) automatized analyses (f0, F1-F2, … freq,...)</a:t>
            </a:r>
          </a:p>
        </p:txBody>
      </p:sp>
      <p:cxnSp>
        <p:nvCxnSpPr>
          <p:cNvPr id="95" name="Shape 95"/>
          <p:cNvCxnSpPr>
            <a:stCxn id="78" idx="2"/>
            <a:endCxn id="94" idx="1"/>
          </p:cNvCxnSpPr>
          <p:nvPr/>
        </p:nvCxnSpPr>
        <p:spPr>
          <a:xfrm>
            <a:off x="1746375" y="4363637"/>
            <a:ext cx="1131900" cy="251400"/>
          </a:xfrm>
          <a:prstGeom prst="straightConnector1">
            <a:avLst/>
          </a:prstGeom>
          <a:noFill/>
          <a:ln cap="flat" cmpd="sng" w="9525">
            <a:solidFill>
              <a:schemeClr val="dk2"/>
            </a:solidFill>
            <a:prstDash val="solid"/>
            <a:round/>
            <a:headEnd len="lg" w="lg" type="none"/>
            <a:tailEnd len="lg" w="lg" type="triangle"/>
          </a:ln>
        </p:spPr>
      </p:cxnSp>
      <p:cxnSp>
        <p:nvCxnSpPr>
          <p:cNvPr id="96" name="Shape 96"/>
          <p:cNvCxnSpPr>
            <a:stCxn id="83" idx="2"/>
            <a:endCxn id="94" idx="0"/>
          </p:cNvCxnSpPr>
          <p:nvPr/>
        </p:nvCxnSpPr>
        <p:spPr>
          <a:xfrm>
            <a:off x="4931825" y="3953075"/>
            <a:ext cx="241800" cy="458100"/>
          </a:xfrm>
          <a:prstGeom prst="straightConnector1">
            <a:avLst/>
          </a:prstGeom>
          <a:noFill/>
          <a:ln cap="flat" cmpd="sng" w="9525">
            <a:solidFill>
              <a:schemeClr val="dk2"/>
            </a:solidFill>
            <a:prstDash val="solid"/>
            <a:round/>
            <a:headEnd len="lg" w="lg" type="none"/>
            <a:tailEnd len="lg" w="lg"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par>
                                <p:cTn fill="hold" nodeType="with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par>
                                <p:cTn fill="hold" nodeType="with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par>
                                <p:cTn fill="hold" nodeType="with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par>
                                <p:cTn fill="hold" nodeType="with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par>
                                <p:cTn fill="hold" nodeType="with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par>
                                <p:cTn fill="hold" nodeType="with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par>
                                <p:cTn fill="hold" nodeType="with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par>
                                <p:cTn fill="hold" nodeType="with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par>
                                <p:cTn fill="hold" nodeType="with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Shape 31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Log Sheets</a:t>
            </a:r>
          </a:p>
        </p:txBody>
      </p:sp>
      <p:sp>
        <p:nvSpPr>
          <p:cNvPr id="312" name="Shape 312"/>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descr="Screenshot 2016-05-25 09.21.19.png" id="313" name="Shape 313"/>
          <p:cNvPicPr preferRelativeResize="0"/>
          <p:nvPr/>
        </p:nvPicPr>
        <p:blipFill>
          <a:blip r:embed="rId3">
            <a:alphaModFix/>
          </a:blip>
          <a:stretch>
            <a:fillRect/>
          </a:stretch>
        </p:blipFill>
        <p:spPr>
          <a:xfrm>
            <a:off x="2590825" y="0"/>
            <a:ext cx="3962348" cy="5143499"/>
          </a:xfrm>
          <a:prstGeom prst="rect">
            <a:avLst/>
          </a:prstGeom>
          <a:noFill/>
          <a:ln>
            <a:noFill/>
          </a:ln>
        </p:spPr>
      </p:pic>
      <p:sp>
        <p:nvSpPr>
          <p:cNvPr id="314" name="Shape 314"/>
          <p:cNvSpPr txBox="1"/>
          <p:nvPr/>
        </p:nvSpPr>
        <p:spPr>
          <a:xfrm>
            <a:off x="6330450" y="4494300"/>
            <a:ext cx="2871000" cy="649200"/>
          </a:xfrm>
          <a:prstGeom prst="rect">
            <a:avLst/>
          </a:prstGeom>
          <a:noFill/>
          <a:ln>
            <a:noFill/>
          </a:ln>
        </p:spPr>
        <p:txBody>
          <a:bodyPr anchorCtr="0" anchor="t" bIns="91425" lIns="91425" rIns="91425" tIns="91425">
            <a:noAutofit/>
          </a:bodyPr>
          <a:lstStyle/>
          <a:p>
            <a:pPr lvl="0" rtl="0">
              <a:spcBef>
                <a:spcPts val="0"/>
              </a:spcBef>
              <a:buNone/>
            </a:pPr>
            <a:r>
              <a:rPr lang="en"/>
              <a:t>Thank you to Derek Houston and Jessa Reed at OSU</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Shape 31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Subsampling for human annotation</a:t>
            </a:r>
          </a:p>
        </p:txBody>
      </p:sp>
      <p:sp>
        <p:nvSpPr>
          <p:cNvPr id="320" name="Shape 320"/>
          <p:cNvSpPr txBox="1"/>
          <p:nvPr>
            <p:ph idx="1" type="body"/>
          </p:nvPr>
        </p:nvSpPr>
        <p:spPr>
          <a:xfrm>
            <a:off x="311700" y="1017725"/>
            <a:ext cx="8520600" cy="3551100"/>
          </a:xfrm>
          <a:prstGeom prst="rect">
            <a:avLst/>
          </a:prstGeom>
        </p:spPr>
        <p:txBody>
          <a:bodyPr anchorCtr="0" anchor="t" bIns="91425" lIns="91425" rIns="91425" tIns="91425">
            <a:noAutofit/>
          </a:bodyPr>
          <a:lstStyle/>
          <a:p>
            <a:pPr lvl="0">
              <a:spcBef>
                <a:spcPts val="0"/>
              </a:spcBef>
              <a:buNone/>
            </a:pPr>
            <a:r>
              <a:rPr lang="en"/>
              <a:t>SUBSAMPLING IS UNAVOIDABLE:</a:t>
            </a:r>
          </a:p>
          <a:p>
            <a:pPr indent="-228600" lvl="0" marL="457200" rtl="0">
              <a:spcBef>
                <a:spcPts val="0"/>
              </a:spcBef>
              <a:buChar char="-"/>
            </a:pPr>
            <a:r>
              <a:rPr lang="en"/>
              <a:t>Toy example: 20 kids x 1 daylong recording (16h) = 320 raw hours</a:t>
            </a:r>
          </a:p>
          <a:p>
            <a:pPr indent="-228600" lvl="1" marL="914400" rtl="0">
              <a:spcBef>
                <a:spcPts val="0"/>
              </a:spcBef>
              <a:buChar char="-"/>
            </a:pPr>
            <a:r>
              <a:rPr lang="en"/>
              <a:t>Broad speaker diarization x 3 playback time = 960h</a:t>
            </a:r>
          </a:p>
          <a:p>
            <a:pPr indent="-228600" lvl="1" marL="914400" rtl="0">
              <a:spcBef>
                <a:spcPts val="0"/>
              </a:spcBef>
              <a:buChar char="-"/>
            </a:pPr>
            <a:r>
              <a:rPr lang="en"/>
              <a:t>Transcription &amp; deeper annotation x 10 </a:t>
            </a:r>
            <a:r>
              <a:rPr lang="en"/>
              <a:t>playback time = 3200h</a:t>
            </a:r>
          </a:p>
          <a:p>
            <a:pPr indent="-228600" lvl="2" marL="1371600" rtl="0">
              <a:spcBef>
                <a:spcPts val="0"/>
              </a:spcBef>
              <a:buChar char="-"/>
            </a:pPr>
            <a:r>
              <a:rPr lang="en"/>
              <a:t>~ </a:t>
            </a:r>
            <a:r>
              <a:rPr b="1" lang="en" u="sng"/>
              <a:t>1.5 years</a:t>
            </a:r>
            <a:r>
              <a:rPr lang="en"/>
              <a:t> working 40h per week</a:t>
            </a:r>
          </a:p>
          <a:p>
            <a:pPr indent="-228600" lvl="2" marL="1371600" rtl="0">
              <a:spcBef>
                <a:spcPts val="0"/>
              </a:spcBef>
              <a:buChar char="-"/>
            </a:pPr>
            <a:r>
              <a:rPr lang="en"/>
              <a:t>And that is without considering time for ensuring appropriate formatting of transcription, training other people to do it, a second pass of 5-10% for reliability, etc!</a:t>
            </a:r>
          </a:p>
          <a:p>
            <a:pPr indent="-228600" lvl="0" marL="457200" rtl="0">
              <a:spcBef>
                <a:spcPts val="0"/>
              </a:spcBef>
              <a:buChar char="-"/>
            </a:pPr>
            <a:r>
              <a:rPr lang="en"/>
              <a:t>Real example: Seedlings dataset</a:t>
            </a:r>
          </a:p>
          <a:p>
            <a:pPr indent="-228600" lvl="1" marL="914400" rtl="0">
              <a:spcBef>
                <a:spcPts val="0"/>
              </a:spcBef>
              <a:buChar char="-"/>
            </a:pPr>
            <a:r>
              <a:rPr lang="en"/>
              <a:t>44 kids x 12 daylong recordings = 8448 raw hours</a:t>
            </a:r>
          </a:p>
          <a:p>
            <a:pPr indent="-228600" lvl="2" marL="1371600" rtl="0">
              <a:spcBef>
                <a:spcPts val="0"/>
              </a:spcBef>
              <a:buChar char="-"/>
            </a:pPr>
            <a:r>
              <a:rPr lang="en"/>
              <a:t>Broad speaker diarization: 25,344h→ </a:t>
            </a:r>
            <a:r>
              <a:rPr b="1" lang="en" u="sng"/>
              <a:t>12 years</a:t>
            </a:r>
            <a:r>
              <a:rPr lang="en"/>
              <a:t> working 40h per week</a:t>
            </a:r>
          </a:p>
          <a:p>
            <a:pPr indent="-228600" lvl="2" marL="1371600" rtl="0">
              <a:spcBef>
                <a:spcPts val="0"/>
              </a:spcBef>
              <a:buChar char="-"/>
            </a:pPr>
            <a:r>
              <a:rPr lang="en"/>
              <a:t>Transcription: 84,480h → </a:t>
            </a:r>
            <a:r>
              <a:rPr b="1" lang="en" u="sng"/>
              <a:t>41 years</a:t>
            </a:r>
            <a:r>
              <a:rPr lang="en"/>
              <a:t> working 40h per week</a:t>
            </a:r>
          </a:p>
          <a:p>
            <a:pPr indent="-228600" lvl="0" marL="457200" rtl="0">
              <a:spcBef>
                <a:spcPts val="0"/>
              </a:spcBef>
              <a:buChar char="-"/>
            </a:pPr>
            <a:r>
              <a:rPr lang="en"/>
              <a:t>Real example #2: Winnipeg corpus</a:t>
            </a:r>
          </a:p>
          <a:p>
            <a:pPr indent="-228600" lvl="1" marL="914400" rtl="0">
              <a:spcBef>
                <a:spcPts val="0"/>
              </a:spcBef>
              <a:buChar char="-"/>
            </a:pPr>
            <a:r>
              <a:rPr lang="en"/>
              <a:t>15 minutes per recording</a:t>
            </a:r>
          </a:p>
          <a:p>
            <a:pPr indent="-228600" lvl="1" marL="914400">
              <a:spcBef>
                <a:spcPts val="0"/>
              </a:spcBef>
              <a:buChar char="-"/>
            </a:pPr>
            <a:r>
              <a:rPr lang="en"/>
              <a:t>8+ years running with a posse of transcribers and still working on it.</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Shape 32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Reasonable sampling schemes</a:t>
            </a:r>
          </a:p>
        </p:txBody>
      </p:sp>
      <p:sp>
        <p:nvSpPr>
          <p:cNvPr id="326" name="Shape 326"/>
          <p:cNvSpPr txBox="1"/>
          <p:nvPr>
            <p:ph idx="1" type="body"/>
          </p:nvPr>
        </p:nvSpPr>
        <p:spPr>
          <a:xfrm>
            <a:off x="311700" y="1152475"/>
            <a:ext cx="8520600" cy="3535500"/>
          </a:xfrm>
          <a:prstGeom prst="rect">
            <a:avLst/>
          </a:prstGeom>
        </p:spPr>
        <p:txBody>
          <a:bodyPr anchorCtr="0" anchor="t" bIns="91425" lIns="91425" rIns="91425" tIns="91425">
            <a:noAutofit/>
          </a:bodyPr>
          <a:lstStyle/>
          <a:p>
            <a:pPr indent="-304800" lvl="0" marL="457200" marR="0" rtl="0" algn="l">
              <a:lnSpc>
                <a:spcPct val="138000"/>
              </a:lnSpc>
              <a:spcBef>
                <a:spcPts val="0"/>
              </a:spcBef>
              <a:spcAft>
                <a:spcPts val="0"/>
              </a:spcAft>
              <a:buClr>
                <a:schemeClr val="dk1"/>
              </a:buClr>
              <a:buSzPct val="100000"/>
              <a:buFont typeface="Courier New"/>
              <a:buChar char="o"/>
            </a:pPr>
            <a:r>
              <a:rPr lang="en" sz="1200">
                <a:solidFill>
                  <a:schemeClr val="dk1"/>
                </a:solidFill>
              </a:rPr>
              <a:t>Goal: represent diversity in activities and/or time of day to describe population (collapse across children)</a:t>
            </a:r>
          </a:p>
          <a:p>
            <a:pPr indent="-304800" lvl="1" marL="914400" rtl="0">
              <a:lnSpc>
                <a:spcPct val="138000"/>
              </a:lnSpc>
              <a:spcBef>
                <a:spcPts val="0"/>
              </a:spcBef>
              <a:spcAft>
                <a:spcPts val="0"/>
              </a:spcAft>
              <a:buClr>
                <a:schemeClr val="dk1"/>
              </a:buClr>
              <a:buSzPct val="100000"/>
            </a:pPr>
            <a:r>
              <a:rPr lang="en" sz="1200">
                <a:solidFill>
                  <a:schemeClr val="dk1"/>
                </a:solidFill>
              </a:rPr>
              <a:t>Sample 1 minute/h</a:t>
            </a:r>
          </a:p>
          <a:p>
            <a:pPr indent="-304800" lvl="0" marL="457200" rtl="0">
              <a:lnSpc>
                <a:spcPct val="138000"/>
              </a:lnSpc>
              <a:spcBef>
                <a:spcPts val="0"/>
              </a:spcBef>
              <a:spcAft>
                <a:spcPts val="0"/>
              </a:spcAft>
              <a:buClr>
                <a:schemeClr val="dk1"/>
              </a:buClr>
              <a:buSzPct val="100000"/>
              <a:buFont typeface="Courier New"/>
              <a:buChar char="o"/>
            </a:pPr>
            <a:r>
              <a:rPr lang="en" sz="1200">
                <a:solidFill>
                  <a:schemeClr val="dk1"/>
                </a:solidFill>
              </a:rPr>
              <a:t>Goal: compare across children (individual variation)</a:t>
            </a:r>
          </a:p>
          <a:p>
            <a:pPr indent="-304800" lvl="1" marL="914400" rtl="0">
              <a:lnSpc>
                <a:spcPct val="138000"/>
              </a:lnSpc>
              <a:spcBef>
                <a:spcPts val="0"/>
              </a:spcBef>
              <a:spcAft>
                <a:spcPts val="0"/>
              </a:spcAft>
              <a:buClr>
                <a:schemeClr val="dk1"/>
              </a:buClr>
              <a:buSzPct val="100000"/>
            </a:pPr>
            <a:r>
              <a:rPr lang="en" sz="1200">
                <a:solidFill>
                  <a:schemeClr val="dk1"/>
                </a:solidFill>
              </a:rPr>
              <a:t>Sample at mealtime (provided no cultural variation in “role of talk in mealtime” within your sample)</a:t>
            </a:r>
          </a:p>
          <a:p>
            <a:pPr indent="-304800" lvl="2" marL="1371600" rtl="0">
              <a:lnSpc>
                <a:spcPct val="138000"/>
              </a:lnSpc>
              <a:spcBef>
                <a:spcPts val="0"/>
              </a:spcBef>
              <a:spcAft>
                <a:spcPts val="0"/>
              </a:spcAft>
              <a:buClr>
                <a:schemeClr val="dk1"/>
              </a:buClr>
              <a:buSzPct val="100000"/>
            </a:pPr>
            <a:r>
              <a:rPr lang="en" sz="1200">
                <a:solidFill>
                  <a:schemeClr val="dk1"/>
                </a:solidFill>
              </a:rPr>
              <a:t>Use parental log or human who checks audio at around lunchtime</a:t>
            </a:r>
          </a:p>
          <a:p>
            <a:pPr indent="-304800" lvl="0" marL="457200" rtl="0">
              <a:lnSpc>
                <a:spcPct val="138000"/>
              </a:lnSpc>
              <a:spcBef>
                <a:spcPts val="0"/>
              </a:spcBef>
              <a:spcAft>
                <a:spcPts val="0"/>
              </a:spcAft>
              <a:buClr>
                <a:schemeClr val="dk1"/>
              </a:buClr>
              <a:buSzPct val="100000"/>
              <a:buFont typeface="Courier New"/>
              <a:buChar char="o"/>
            </a:pPr>
            <a:r>
              <a:rPr lang="en" sz="1200">
                <a:solidFill>
                  <a:schemeClr val="dk1"/>
                </a:solidFill>
              </a:rPr>
              <a:t>Goal: describe input, output, or interactions</a:t>
            </a:r>
          </a:p>
          <a:p>
            <a:pPr indent="-304800" lvl="1" marL="914400" rtl="0">
              <a:lnSpc>
                <a:spcPct val="138000"/>
              </a:lnSpc>
              <a:spcBef>
                <a:spcPts val="0"/>
              </a:spcBef>
              <a:spcAft>
                <a:spcPts val="0"/>
              </a:spcAft>
              <a:buClr>
                <a:schemeClr val="dk1"/>
              </a:buClr>
              <a:buSzPct val="100000"/>
            </a:pPr>
            <a:r>
              <a:rPr lang="en" sz="1200">
                <a:solidFill>
                  <a:schemeClr val="dk1"/>
                </a:solidFill>
              </a:rPr>
              <a:t>Focus on regions of high adult input </a:t>
            </a:r>
          </a:p>
          <a:p>
            <a:pPr indent="-304800" lvl="1" marL="914400" rtl="0">
              <a:lnSpc>
                <a:spcPct val="138000"/>
              </a:lnSpc>
              <a:spcBef>
                <a:spcPts val="0"/>
              </a:spcBef>
              <a:spcAft>
                <a:spcPts val="0"/>
              </a:spcAft>
              <a:buClr>
                <a:schemeClr val="dk1"/>
              </a:buClr>
              <a:buSzPct val="100000"/>
            </a:pPr>
            <a:r>
              <a:rPr lang="en" sz="1200">
                <a:solidFill>
                  <a:schemeClr val="dk1"/>
                </a:solidFill>
              </a:rPr>
              <a:t>Focus on high child output</a:t>
            </a:r>
          </a:p>
          <a:p>
            <a:pPr indent="-304800" lvl="1" marL="914400" rtl="0">
              <a:lnSpc>
                <a:spcPct val="138000"/>
              </a:lnSpc>
              <a:spcBef>
                <a:spcPts val="0"/>
              </a:spcBef>
              <a:spcAft>
                <a:spcPts val="0"/>
              </a:spcAft>
              <a:buClr>
                <a:schemeClr val="dk1"/>
              </a:buClr>
              <a:buSzPct val="100000"/>
            </a:pPr>
            <a:r>
              <a:rPr lang="en" sz="1200">
                <a:solidFill>
                  <a:schemeClr val="dk1"/>
                </a:solidFill>
              </a:rPr>
              <a:t>Focus on chunks with high number of conversational turns</a:t>
            </a:r>
          </a:p>
          <a:p>
            <a:pPr indent="-304800" lvl="2" marL="1371600" rtl="0">
              <a:lnSpc>
                <a:spcPct val="138000"/>
              </a:lnSpc>
              <a:spcBef>
                <a:spcPts val="0"/>
              </a:spcBef>
              <a:spcAft>
                <a:spcPts val="0"/>
              </a:spcAft>
              <a:buClr>
                <a:schemeClr val="dk1"/>
              </a:buClr>
              <a:buSzPct val="100000"/>
            </a:pPr>
            <a:r>
              <a:rPr lang="en" sz="1200">
                <a:solidFill>
                  <a:schemeClr val="dk1"/>
                </a:solidFill>
              </a:rPr>
              <a:t>These are currently possible </a:t>
            </a:r>
            <a:r>
              <a:rPr i="1" lang="en" sz="1200">
                <a:solidFill>
                  <a:schemeClr val="dk1"/>
                </a:solidFill>
              </a:rPr>
              <a:t>only</a:t>
            </a:r>
            <a:r>
              <a:rPr lang="en" sz="1200">
                <a:solidFill>
                  <a:schemeClr val="dk1"/>
                </a:solidFill>
              </a:rPr>
              <a:t> with LENA!</a:t>
            </a:r>
          </a:p>
          <a:p>
            <a:pPr lvl="0">
              <a:spcBef>
                <a:spcPts val="0"/>
              </a:spcBef>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Shape 33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A</a:t>
            </a:r>
            <a:r>
              <a:rPr lang="en"/>
              <a:t>nnotation: why determines how</a:t>
            </a:r>
          </a:p>
        </p:txBody>
      </p:sp>
      <p:sp>
        <p:nvSpPr>
          <p:cNvPr id="332" name="Shape 332"/>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304800" lvl="0" marL="457200" rtl="0">
              <a:lnSpc>
                <a:spcPct val="138000"/>
              </a:lnSpc>
              <a:spcBef>
                <a:spcPts val="0"/>
              </a:spcBef>
              <a:spcAft>
                <a:spcPts val="0"/>
              </a:spcAft>
              <a:buClr>
                <a:schemeClr val="dk1"/>
              </a:buClr>
              <a:buSzPct val="100000"/>
              <a:buFont typeface="Courier New"/>
              <a:buChar char="o"/>
            </a:pPr>
            <a:r>
              <a:rPr lang="en" sz="1200">
                <a:solidFill>
                  <a:schemeClr val="dk1"/>
                </a:solidFill>
              </a:rPr>
              <a:t>Is the human annotation your </a:t>
            </a:r>
            <a:r>
              <a:rPr i="1" lang="en" sz="1200">
                <a:solidFill>
                  <a:schemeClr val="dk1"/>
                </a:solidFill>
              </a:rPr>
              <a:t>sole</a:t>
            </a:r>
            <a:r>
              <a:rPr lang="en" sz="1200">
                <a:solidFill>
                  <a:schemeClr val="dk1"/>
                </a:solidFill>
              </a:rPr>
              <a:t> source of data?</a:t>
            </a:r>
          </a:p>
          <a:p>
            <a:pPr indent="-304800" lvl="1" marL="914400" rtl="0">
              <a:lnSpc>
                <a:spcPct val="138000"/>
              </a:lnSpc>
              <a:spcBef>
                <a:spcPts val="0"/>
              </a:spcBef>
              <a:spcAft>
                <a:spcPts val="0"/>
              </a:spcAft>
              <a:buClr>
                <a:schemeClr val="dk1"/>
              </a:buClr>
              <a:buSzPct val="100000"/>
            </a:pPr>
            <a:r>
              <a:rPr lang="en" sz="1200">
                <a:solidFill>
                  <a:schemeClr val="dk1"/>
                </a:solidFill>
              </a:rPr>
              <a:t>If so, your usual considerations apply (i.e., however much data you’d want from any other recording method)</a:t>
            </a:r>
          </a:p>
          <a:p>
            <a:pPr indent="-304800" lvl="1" marL="914400" rtl="0">
              <a:lnSpc>
                <a:spcPct val="138000"/>
              </a:lnSpc>
              <a:spcBef>
                <a:spcPts val="0"/>
              </a:spcBef>
              <a:spcAft>
                <a:spcPts val="0"/>
              </a:spcAft>
              <a:buClr>
                <a:schemeClr val="dk1"/>
              </a:buClr>
              <a:buSzPct val="100000"/>
            </a:pPr>
            <a:r>
              <a:rPr lang="en" sz="1200">
                <a:solidFill>
                  <a:schemeClr val="dk1"/>
                </a:solidFill>
              </a:rPr>
              <a:t>The rest of the slide assumes </a:t>
            </a:r>
            <a:r>
              <a:rPr i="1" lang="en" sz="1200">
                <a:solidFill>
                  <a:schemeClr val="dk1"/>
                </a:solidFill>
              </a:rPr>
              <a:t>no</a:t>
            </a:r>
            <a:r>
              <a:rPr lang="en" sz="1200">
                <a:solidFill>
                  <a:schemeClr val="dk1"/>
                </a:solidFill>
              </a:rPr>
              <a:t>: You are annotating in order to feed into and evaluate automatized analyses </a:t>
            </a:r>
          </a:p>
          <a:p>
            <a:pPr indent="-304800" lvl="0" marL="457200" rtl="0">
              <a:lnSpc>
                <a:spcPct val="138000"/>
              </a:lnSpc>
              <a:spcBef>
                <a:spcPts val="0"/>
              </a:spcBef>
              <a:spcAft>
                <a:spcPts val="0"/>
              </a:spcAft>
              <a:buClr>
                <a:schemeClr val="dk1"/>
              </a:buClr>
              <a:buSzPct val="100000"/>
              <a:buFont typeface="Courier New"/>
              <a:buChar char="o"/>
            </a:pPr>
            <a:r>
              <a:rPr lang="en" sz="1200">
                <a:solidFill>
                  <a:schemeClr val="dk1"/>
                </a:solidFill>
              </a:rPr>
              <a:t>How to annotate: </a:t>
            </a:r>
          </a:p>
          <a:p>
            <a:pPr indent="-304800" lvl="1" marL="914400" rtl="0">
              <a:lnSpc>
                <a:spcPct val="138000"/>
              </a:lnSpc>
              <a:spcBef>
                <a:spcPts val="0"/>
              </a:spcBef>
              <a:spcAft>
                <a:spcPts val="0"/>
              </a:spcAft>
              <a:buClr>
                <a:schemeClr val="dk1"/>
              </a:buClr>
              <a:buSzPct val="100000"/>
            </a:pPr>
            <a:r>
              <a:rPr lang="en" sz="1200">
                <a:solidFill>
                  <a:schemeClr val="dk1"/>
                </a:solidFill>
              </a:rPr>
              <a:t>Goal is to feed into analyses, e.g. develop acoustic models </a:t>
            </a:r>
          </a:p>
          <a:p>
            <a:pPr indent="-304800" lvl="2" marL="1371600" rtl="0">
              <a:lnSpc>
                <a:spcPct val="138000"/>
              </a:lnSpc>
              <a:spcBef>
                <a:spcPts val="0"/>
              </a:spcBef>
              <a:spcAft>
                <a:spcPts val="0"/>
              </a:spcAft>
              <a:buClr>
                <a:schemeClr val="dk1"/>
              </a:buClr>
              <a:buSzPct val="100000"/>
            </a:pPr>
            <a:r>
              <a:rPr lang="en" sz="1200">
                <a:solidFill>
                  <a:schemeClr val="dk1"/>
                </a:solidFill>
              </a:rPr>
              <a:t>→ Provide humans as much information as is needed for them to be reliable</a:t>
            </a:r>
          </a:p>
          <a:p>
            <a:pPr indent="-304800" lvl="1" marL="914400" rtl="0">
              <a:lnSpc>
                <a:spcPct val="138000"/>
              </a:lnSpc>
              <a:spcBef>
                <a:spcPts val="0"/>
              </a:spcBef>
              <a:spcAft>
                <a:spcPts val="0"/>
              </a:spcAft>
              <a:buClr>
                <a:schemeClr val="dk1"/>
              </a:buClr>
              <a:buSzPct val="100000"/>
            </a:pPr>
            <a:r>
              <a:rPr lang="en" sz="1200">
                <a:solidFill>
                  <a:schemeClr val="dk1"/>
                </a:solidFill>
              </a:rPr>
              <a:t>Goal is to evaluate whether a given automatic system can do job X: </a:t>
            </a:r>
          </a:p>
          <a:p>
            <a:pPr indent="-304800" lvl="2" marL="1371600" rtl="0">
              <a:lnSpc>
                <a:spcPct val="138000"/>
              </a:lnSpc>
              <a:spcBef>
                <a:spcPts val="0"/>
              </a:spcBef>
              <a:spcAft>
                <a:spcPts val="0"/>
              </a:spcAft>
              <a:buClr>
                <a:schemeClr val="dk1"/>
              </a:buClr>
              <a:buSzPct val="100000"/>
            </a:pPr>
            <a:r>
              <a:rPr lang="en" sz="1200">
                <a:solidFill>
                  <a:schemeClr val="dk1"/>
                </a:solidFill>
              </a:rPr>
              <a:t>→ the human &amp; the machine should have access to the SAME information (e.g., pull segment out of context if the machine is not using context)</a:t>
            </a:r>
          </a:p>
          <a:p>
            <a:pPr indent="-304800" lvl="2" marL="1371600" rtl="0">
              <a:lnSpc>
                <a:spcPct val="138000"/>
              </a:lnSpc>
              <a:spcBef>
                <a:spcPts val="0"/>
              </a:spcBef>
              <a:spcAft>
                <a:spcPts val="0"/>
              </a:spcAft>
              <a:buClr>
                <a:schemeClr val="dk1"/>
              </a:buClr>
              <a:buSzPct val="100000"/>
            </a:pPr>
            <a:r>
              <a:rPr lang="en" sz="1200">
                <a:solidFill>
                  <a:schemeClr val="dk1"/>
                </a:solidFill>
              </a:rPr>
              <a:t>E.g., some things may not be </a:t>
            </a:r>
            <a:r>
              <a:rPr lang="en" sz="1200">
                <a:solidFill>
                  <a:schemeClr val="dk1"/>
                </a:solidFill>
              </a:rPr>
              <a:t>machine-discoverable: Broad classifications applying to large chunks of time (e.g., “mostly English/CDS” for a 5-minute chunk)</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Shape 337"/>
          <p:cNvSpPr txBox="1"/>
          <p:nvPr>
            <p:ph type="ctrTitle"/>
          </p:nvPr>
        </p:nvSpPr>
        <p:spPr>
          <a:xfrm>
            <a:off x="311708" y="744575"/>
            <a:ext cx="8520600" cy="2052600"/>
          </a:xfrm>
          <a:prstGeom prst="rect">
            <a:avLst/>
          </a:prstGeom>
        </p:spPr>
        <p:txBody>
          <a:bodyPr anchorCtr="0" anchor="b" bIns="91425" lIns="91425" rIns="91425" tIns="91425">
            <a:noAutofit/>
          </a:bodyPr>
          <a:lstStyle/>
          <a:p>
            <a:pPr lvl="0" rtl="0">
              <a:spcBef>
                <a:spcPts val="0"/>
              </a:spcBef>
              <a:buNone/>
            </a:pPr>
            <a:r>
              <a:rPr lang="en"/>
              <a:t>Why use the DAS?</a:t>
            </a:r>
            <a:r>
              <a:rPr lang="en"/>
              <a:t>	</a:t>
            </a:r>
          </a:p>
        </p:txBody>
      </p:sp>
      <p:sp>
        <p:nvSpPr>
          <p:cNvPr id="338" name="Shape 338"/>
          <p:cNvSpPr txBox="1"/>
          <p:nvPr>
            <p:ph idx="1" type="subTitle"/>
          </p:nvPr>
        </p:nvSpPr>
        <p:spPr>
          <a:xfrm>
            <a:off x="311700" y="2834125"/>
            <a:ext cx="8520600" cy="792600"/>
          </a:xfrm>
          <a:prstGeom prst="rect">
            <a:avLst/>
          </a:prstGeom>
        </p:spPr>
        <p:txBody>
          <a:bodyPr anchorCtr="0" anchor="t" bIns="91425" lIns="91425" rIns="91425" tIns="91425">
            <a:noAutofit/>
          </a:bodyPr>
          <a:lstStyle/>
          <a:p>
            <a:pPr lvl="0" rtl="0">
              <a:spcBef>
                <a:spcPts val="0"/>
              </a:spcBef>
              <a:buNone/>
            </a:pPr>
            <a:r>
              <a:rPr lang="en" sz="1800"/>
              <a:t>Marisa Casillas (and the DARCLE group)</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Shape 343"/>
          <p:cNvSpPr txBox="1"/>
          <p:nvPr>
            <p:ph type="title"/>
          </p:nvPr>
        </p:nvSpPr>
        <p:spPr>
          <a:xfrm>
            <a:off x="311700" y="445025"/>
            <a:ext cx="8520600" cy="804000"/>
          </a:xfrm>
          <a:prstGeom prst="rect">
            <a:avLst/>
          </a:prstGeom>
        </p:spPr>
        <p:txBody>
          <a:bodyPr anchorCtr="0" anchor="t" bIns="91425" lIns="91425" rIns="91425" tIns="91425">
            <a:noAutofit/>
          </a:bodyPr>
          <a:lstStyle/>
          <a:p>
            <a:pPr lvl="0" rtl="0">
              <a:lnSpc>
                <a:spcPct val="138000"/>
              </a:lnSpc>
              <a:spcBef>
                <a:spcPts val="0"/>
              </a:spcBef>
              <a:buNone/>
            </a:pPr>
            <a:r>
              <a:rPr lang="en"/>
              <a:t>Sharing annotations (usefully)</a:t>
            </a:r>
          </a:p>
        </p:txBody>
      </p:sp>
      <p:sp>
        <p:nvSpPr>
          <p:cNvPr id="344" name="Shape 344"/>
          <p:cNvSpPr txBox="1"/>
          <p:nvPr>
            <p:ph idx="1" type="body"/>
          </p:nvPr>
        </p:nvSpPr>
        <p:spPr>
          <a:xfrm>
            <a:off x="311700" y="1349325"/>
            <a:ext cx="8520600" cy="3219600"/>
          </a:xfrm>
          <a:prstGeom prst="rect">
            <a:avLst/>
          </a:prstGeom>
        </p:spPr>
        <p:txBody>
          <a:bodyPr anchorCtr="0" anchor="t" bIns="91425" lIns="91425" rIns="91425" tIns="91425">
            <a:noAutofit/>
          </a:bodyPr>
          <a:lstStyle/>
          <a:p>
            <a:pPr lvl="0" rtl="0">
              <a:spcBef>
                <a:spcPts val="0"/>
              </a:spcBef>
              <a:spcAft>
                <a:spcPts val="0"/>
              </a:spcAft>
              <a:buNone/>
            </a:pPr>
            <a:r>
              <a:rPr b="1" lang="en">
                <a:solidFill>
                  <a:srgbClr val="333333"/>
                </a:solidFill>
              </a:rPr>
              <a:t>Interoperable structure</a:t>
            </a:r>
          </a:p>
          <a:p>
            <a:pPr lvl="0" rtl="0">
              <a:spcBef>
                <a:spcPts val="0"/>
              </a:spcBef>
              <a:spcAft>
                <a:spcPts val="800"/>
              </a:spcAft>
              <a:buNone/>
            </a:pPr>
            <a:r>
              <a:rPr lang="en" sz="1400">
                <a:solidFill>
                  <a:srgbClr val="666666"/>
                </a:solidFill>
              </a:rPr>
              <a:t>Usability across multiple common platforms</a:t>
            </a:r>
          </a:p>
          <a:p>
            <a:pPr lvl="0" rtl="0">
              <a:spcBef>
                <a:spcPts val="0"/>
              </a:spcBef>
              <a:spcAft>
                <a:spcPts val="0"/>
              </a:spcAft>
              <a:buNone/>
            </a:pPr>
            <a:r>
              <a:rPr b="1" lang="en">
                <a:solidFill>
                  <a:srgbClr val="333333"/>
                </a:solidFill>
              </a:rPr>
              <a:t>Fit for daylong recordings</a:t>
            </a:r>
          </a:p>
          <a:p>
            <a:pPr lvl="0" rtl="0">
              <a:spcBef>
                <a:spcPts val="0"/>
              </a:spcBef>
              <a:spcAft>
                <a:spcPts val="800"/>
              </a:spcAft>
              <a:buNone/>
            </a:pPr>
            <a:r>
              <a:rPr lang="en" sz="1400">
                <a:solidFill>
                  <a:srgbClr val="666666"/>
                </a:solidFill>
              </a:rPr>
              <a:t>Not transcription-centric and suited for sparse annotation within a longer file</a:t>
            </a:r>
          </a:p>
          <a:p>
            <a:pPr lvl="0" rtl="0">
              <a:spcBef>
                <a:spcPts val="0"/>
              </a:spcBef>
              <a:spcAft>
                <a:spcPts val="0"/>
              </a:spcAft>
              <a:buNone/>
            </a:pPr>
            <a:r>
              <a:rPr b="1" lang="en">
                <a:solidFill>
                  <a:srgbClr val="333333"/>
                </a:solidFill>
              </a:rPr>
              <a:t>Oriented toward automation</a:t>
            </a:r>
          </a:p>
          <a:p>
            <a:pPr lvl="0" rtl="0">
              <a:spcBef>
                <a:spcPts val="0"/>
              </a:spcBef>
              <a:spcAft>
                <a:spcPts val="800"/>
              </a:spcAft>
              <a:buNone/>
            </a:pPr>
            <a:r>
              <a:rPr lang="en" sz="1400">
                <a:solidFill>
                  <a:srgbClr val="666666"/>
                </a:solidFill>
              </a:rPr>
              <a:t>Suggested (customizable) annotation types that tie into the development of automated annotation tools </a:t>
            </a:r>
          </a:p>
          <a:p>
            <a:pPr lvl="0" rtl="0">
              <a:spcBef>
                <a:spcPts val="0"/>
              </a:spcBef>
              <a:spcAft>
                <a:spcPts val="0"/>
              </a:spcAft>
              <a:buNone/>
            </a:pPr>
            <a:r>
              <a:rPr b="1" lang="en">
                <a:solidFill>
                  <a:srgbClr val="333333"/>
                </a:solidFill>
              </a:rPr>
              <a:t>Designed for individual and community use</a:t>
            </a:r>
          </a:p>
          <a:p>
            <a:pPr lvl="0" rtl="0">
              <a:spcBef>
                <a:spcPts val="0"/>
              </a:spcBef>
              <a:spcAft>
                <a:spcPts val="800"/>
              </a:spcAft>
              <a:buNone/>
            </a:pPr>
            <a:r>
              <a:rPr lang="en" sz="1400">
                <a:solidFill>
                  <a:srgbClr val="666666"/>
                </a:solidFill>
              </a:rPr>
              <a:t>Highly flexible template-based annotation structure with a forum for sharing both general and project-specific templates</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Shape 349"/>
          <p:cNvSpPr txBox="1"/>
          <p:nvPr>
            <p:ph idx="1" type="body"/>
          </p:nvPr>
        </p:nvSpPr>
        <p:spPr>
          <a:xfrm>
            <a:off x="311700" y="1349325"/>
            <a:ext cx="8520600" cy="3219600"/>
          </a:xfrm>
          <a:prstGeom prst="rect">
            <a:avLst/>
          </a:prstGeom>
        </p:spPr>
        <p:txBody>
          <a:bodyPr anchorCtr="0" anchor="t" bIns="91425" lIns="91425" rIns="91425" tIns="91425">
            <a:noAutofit/>
          </a:bodyPr>
          <a:lstStyle/>
          <a:p>
            <a:pPr lvl="0" rtl="0">
              <a:spcBef>
                <a:spcPts val="0"/>
              </a:spcBef>
              <a:spcAft>
                <a:spcPts val="0"/>
              </a:spcAft>
              <a:buNone/>
            </a:pPr>
            <a:r>
              <a:rPr b="1" lang="en">
                <a:solidFill>
                  <a:srgbClr val="333333"/>
                </a:solidFill>
              </a:rPr>
              <a:t>Interoperable structure</a:t>
            </a:r>
          </a:p>
          <a:p>
            <a:pPr lvl="0" rtl="0">
              <a:spcBef>
                <a:spcPts val="0"/>
              </a:spcBef>
              <a:spcAft>
                <a:spcPts val="800"/>
              </a:spcAft>
              <a:buNone/>
            </a:pPr>
            <a:r>
              <a:rPr lang="en" sz="1400">
                <a:solidFill>
                  <a:srgbClr val="666666"/>
                </a:solidFill>
              </a:rPr>
              <a:t>Usability across multiple common platforms</a:t>
            </a:r>
          </a:p>
          <a:p>
            <a:pPr lvl="0" rtl="0">
              <a:spcBef>
                <a:spcPts val="0"/>
              </a:spcBef>
              <a:spcAft>
                <a:spcPts val="0"/>
              </a:spcAft>
              <a:buNone/>
            </a:pPr>
            <a:r>
              <a:rPr b="1" lang="en">
                <a:solidFill>
                  <a:srgbClr val="333333"/>
                </a:solidFill>
              </a:rPr>
              <a:t>Fit for daylong recordings</a:t>
            </a:r>
          </a:p>
          <a:p>
            <a:pPr lvl="0" rtl="0">
              <a:spcBef>
                <a:spcPts val="0"/>
              </a:spcBef>
              <a:spcAft>
                <a:spcPts val="800"/>
              </a:spcAft>
              <a:buNone/>
            </a:pPr>
            <a:r>
              <a:rPr lang="en" sz="1400">
                <a:solidFill>
                  <a:srgbClr val="666666"/>
                </a:solidFill>
              </a:rPr>
              <a:t>Not transcription-centric and suited for sparse annotation within a longer file</a:t>
            </a:r>
          </a:p>
          <a:p>
            <a:pPr lvl="0" rtl="0">
              <a:spcBef>
                <a:spcPts val="0"/>
              </a:spcBef>
              <a:spcAft>
                <a:spcPts val="0"/>
              </a:spcAft>
              <a:buNone/>
            </a:pPr>
            <a:r>
              <a:rPr b="1" lang="en">
                <a:solidFill>
                  <a:srgbClr val="333333"/>
                </a:solidFill>
              </a:rPr>
              <a:t>Oriented toward automation</a:t>
            </a:r>
          </a:p>
          <a:p>
            <a:pPr lvl="0" rtl="0">
              <a:spcBef>
                <a:spcPts val="0"/>
              </a:spcBef>
              <a:spcAft>
                <a:spcPts val="800"/>
              </a:spcAft>
              <a:buNone/>
            </a:pPr>
            <a:r>
              <a:rPr lang="en" sz="1400">
                <a:solidFill>
                  <a:srgbClr val="666666"/>
                </a:solidFill>
              </a:rPr>
              <a:t>Suggested (customizable) annotation types that tie into the development of automated annotation tools </a:t>
            </a:r>
          </a:p>
          <a:p>
            <a:pPr lvl="0" rtl="0">
              <a:spcBef>
                <a:spcPts val="0"/>
              </a:spcBef>
              <a:spcAft>
                <a:spcPts val="0"/>
              </a:spcAft>
              <a:buNone/>
            </a:pPr>
            <a:r>
              <a:rPr b="1" lang="en">
                <a:solidFill>
                  <a:srgbClr val="333333"/>
                </a:solidFill>
              </a:rPr>
              <a:t>Designed for individual and community use</a:t>
            </a:r>
          </a:p>
          <a:p>
            <a:pPr lvl="0" rtl="0">
              <a:spcBef>
                <a:spcPts val="0"/>
              </a:spcBef>
              <a:spcAft>
                <a:spcPts val="800"/>
              </a:spcAft>
              <a:buNone/>
            </a:pPr>
            <a:r>
              <a:rPr lang="en" sz="1400">
                <a:solidFill>
                  <a:srgbClr val="666666"/>
                </a:solidFill>
              </a:rPr>
              <a:t>Highly flexible template-based annotation structure with a forum for sharing both general and project-specific templates</a:t>
            </a:r>
          </a:p>
        </p:txBody>
      </p:sp>
      <p:sp>
        <p:nvSpPr>
          <p:cNvPr id="350" name="Shape 350"/>
          <p:cNvSpPr txBox="1"/>
          <p:nvPr>
            <p:ph type="title"/>
          </p:nvPr>
        </p:nvSpPr>
        <p:spPr>
          <a:xfrm>
            <a:off x="311700" y="445025"/>
            <a:ext cx="8520600" cy="804000"/>
          </a:xfrm>
          <a:prstGeom prst="rect">
            <a:avLst/>
          </a:prstGeom>
        </p:spPr>
        <p:txBody>
          <a:bodyPr anchorCtr="0" anchor="t" bIns="91425" lIns="91425" rIns="91425" tIns="91425">
            <a:noAutofit/>
          </a:bodyPr>
          <a:lstStyle/>
          <a:p>
            <a:pPr lvl="0" rtl="0">
              <a:spcBef>
                <a:spcPts val="0"/>
              </a:spcBef>
              <a:buNone/>
            </a:pPr>
            <a:r>
              <a:rPr lang="en">
                <a:solidFill>
                  <a:srgbClr val="980000"/>
                </a:solidFill>
              </a:rPr>
              <a:t>The DARCLE Annotation Scheme (DAS)</a:t>
            </a:r>
          </a:p>
          <a:p>
            <a:pPr lvl="0" rtl="0">
              <a:lnSpc>
                <a:spcPct val="138000"/>
              </a:lnSpc>
              <a:spcBef>
                <a:spcPts val="0"/>
              </a:spcBef>
              <a:buNone/>
            </a:pPr>
            <a:r>
              <a:rPr lang="en" sz="1400" u="sng">
                <a:solidFill>
                  <a:schemeClr val="hlink"/>
                </a:solidFill>
                <a:hlinkClick r:id="rId3"/>
              </a:rPr>
              <a:t>https://osf.io/4532e/wiki/home/</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pic>
        <p:nvPicPr>
          <p:cNvPr id="355" name="Shape 355"/>
          <p:cNvPicPr preferRelativeResize="0"/>
          <p:nvPr/>
        </p:nvPicPr>
        <p:blipFill>
          <a:blip r:embed="rId3">
            <a:alphaModFix/>
          </a:blip>
          <a:stretch>
            <a:fillRect/>
          </a:stretch>
        </p:blipFill>
        <p:spPr>
          <a:xfrm>
            <a:off x="152400" y="152400"/>
            <a:ext cx="8839197" cy="2209799"/>
          </a:xfrm>
          <a:prstGeom prst="rect">
            <a:avLst/>
          </a:prstGeom>
          <a:noFill/>
          <a:ln>
            <a:noFill/>
          </a:ln>
        </p:spPr>
      </p:pic>
      <p:sp>
        <p:nvSpPr>
          <p:cNvPr id="356" name="Shape 356"/>
          <p:cNvSpPr txBox="1"/>
          <p:nvPr>
            <p:ph idx="1" type="body"/>
          </p:nvPr>
        </p:nvSpPr>
        <p:spPr>
          <a:xfrm>
            <a:off x="361625" y="2352000"/>
            <a:ext cx="2520900" cy="4395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lang="en">
                <a:solidFill>
                  <a:srgbClr val="333333"/>
                </a:solidFill>
              </a:rPr>
              <a:t>Utterance boundaries</a:t>
            </a:r>
          </a:p>
        </p:txBody>
      </p:sp>
      <p:pic>
        <p:nvPicPr>
          <p:cNvPr id="357" name="Shape 357"/>
          <p:cNvPicPr preferRelativeResize="0"/>
          <p:nvPr/>
        </p:nvPicPr>
        <p:blipFill>
          <a:blip r:embed="rId4">
            <a:alphaModFix/>
          </a:blip>
          <a:stretch>
            <a:fillRect/>
          </a:stretch>
        </p:blipFill>
        <p:spPr>
          <a:xfrm>
            <a:off x="3532100" y="281500"/>
            <a:ext cx="2772076" cy="2772076"/>
          </a:xfrm>
          <a:prstGeom prst="rect">
            <a:avLst/>
          </a:prstGeom>
          <a:noFill/>
          <a:ln cap="flat" cmpd="sng" w="38100">
            <a:solidFill>
              <a:schemeClr val="dk2"/>
            </a:solidFill>
            <a:prstDash val="solid"/>
            <a:round/>
            <a:headEnd len="med" w="med" type="none"/>
            <a:tailEnd len="med" w="med" type="none"/>
          </a:ln>
        </p:spPr>
      </p:pic>
      <p:pic>
        <p:nvPicPr>
          <p:cNvPr id="358" name="Shape 358"/>
          <p:cNvPicPr preferRelativeResize="0"/>
          <p:nvPr/>
        </p:nvPicPr>
        <p:blipFill>
          <a:blip r:embed="rId5">
            <a:alphaModFix/>
          </a:blip>
          <a:stretch>
            <a:fillRect/>
          </a:stretch>
        </p:blipFill>
        <p:spPr>
          <a:xfrm>
            <a:off x="6175724" y="1857800"/>
            <a:ext cx="2772076" cy="2772076"/>
          </a:xfrm>
          <a:prstGeom prst="rect">
            <a:avLst/>
          </a:prstGeom>
          <a:noFill/>
          <a:ln cap="flat" cmpd="sng" w="38100">
            <a:solidFill>
              <a:schemeClr val="dk2"/>
            </a:solidFill>
            <a:prstDash val="solid"/>
            <a:round/>
            <a:headEnd len="med" w="med" type="none"/>
            <a:tailEnd len="med" w="med" type="none"/>
          </a:ln>
        </p:spPr>
      </p:pic>
      <p:sp>
        <p:nvSpPr>
          <p:cNvPr id="359" name="Shape 359"/>
          <p:cNvSpPr txBox="1"/>
          <p:nvPr/>
        </p:nvSpPr>
        <p:spPr>
          <a:xfrm>
            <a:off x="361625" y="2742150"/>
            <a:ext cx="2520900" cy="490500"/>
          </a:xfrm>
          <a:prstGeom prst="rect">
            <a:avLst/>
          </a:prstGeom>
          <a:noFill/>
          <a:ln>
            <a:noFill/>
          </a:ln>
        </p:spPr>
        <p:txBody>
          <a:bodyPr anchorCtr="0" anchor="t" bIns="91425" lIns="91425" rIns="91425" tIns="91425">
            <a:noAutofit/>
          </a:bodyPr>
          <a:lstStyle/>
          <a:p>
            <a:pPr lvl="0" rtl="0">
              <a:lnSpc>
                <a:spcPct val="100000"/>
              </a:lnSpc>
              <a:spcBef>
                <a:spcPts val="0"/>
              </a:spcBef>
              <a:buClr>
                <a:schemeClr val="dk1"/>
              </a:buClr>
              <a:buSzPct val="61111"/>
              <a:buFont typeface="Arial"/>
              <a:buNone/>
            </a:pPr>
            <a:r>
              <a:rPr lang="en" sz="1800">
                <a:solidFill>
                  <a:srgbClr val="333333"/>
                </a:solidFill>
              </a:rPr>
              <a:t>Individual speaker tiers</a:t>
            </a:r>
          </a:p>
        </p:txBody>
      </p:sp>
      <p:sp>
        <p:nvSpPr>
          <p:cNvPr id="360" name="Shape 360"/>
          <p:cNvSpPr txBox="1"/>
          <p:nvPr/>
        </p:nvSpPr>
        <p:spPr>
          <a:xfrm>
            <a:off x="361625" y="3183300"/>
            <a:ext cx="2667000" cy="490500"/>
          </a:xfrm>
          <a:prstGeom prst="rect">
            <a:avLst/>
          </a:prstGeom>
          <a:noFill/>
          <a:ln>
            <a:noFill/>
          </a:ln>
        </p:spPr>
        <p:txBody>
          <a:bodyPr anchorCtr="0" anchor="t" bIns="91425" lIns="91425" rIns="91425" tIns="91425">
            <a:noAutofit/>
          </a:bodyPr>
          <a:lstStyle/>
          <a:p>
            <a:pPr lvl="0" rtl="0">
              <a:lnSpc>
                <a:spcPct val="100000"/>
              </a:lnSpc>
              <a:spcBef>
                <a:spcPts val="0"/>
              </a:spcBef>
              <a:buClr>
                <a:schemeClr val="dk1"/>
              </a:buClr>
              <a:buSzPct val="61111"/>
              <a:buFont typeface="Arial"/>
              <a:buNone/>
            </a:pPr>
            <a:r>
              <a:rPr lang="en" sz="1800">
                <a:solidFill>
                  <a:srgbClr val="333333"/>
                </a:solidFill>
              </a:rPr>
              <a:t>Hierarchical annotations</a:t>
            </a:r>
          </a:p>
        </p:txBody>
      </p:sp>
      <p:sp>
        <p:nvSpPr>
          <p:cNvPr id="361" name="Shape 361"/>
          <p:cNvSpPr txBox="1"/>
          <p:nvPr/>
        </p:nvSpPr>
        <p:spPr>
          <a:xfrm>
            <a:off x="361625" y="3624450"/>
            <a:ext cx="2520900" cy="490500"/>
          </a:xfrm>
          <a:prstGeom prst="rect">
            <a:avLst/>
          </a:prstGeom>
          <a:noFill/>
          <a:ln>
            <a:noFill/>
          </a:ln>
        </p:spPr>
        <p:txBody>
          <a:bodyPr anchorCtr="0" anchor="t" bIns="91425" lIns="91425" rIns="91425" tIns="91425">
            <a:noAutofit/>
          </a:bodyPr>
          <a:lstStyle/>
          <a:p>
            <a:pPr lvl="0" rtl="0">
              <a:lnSpc>
                <a:spcPct val="100000"/>
              </a:lnSpc>
              <a:spcBef>
                <a:spcPts val="0"/>
              </a:spcBef>
              <a:buClr>
                <a:schemeClr val="dk1"/>
              </a:buClr>
              <a:buSzPct val="61111"/>
              <a:buFont typeface="Arial"/>
              <a:buNone/>
            </a:pPr>
            <a:r>
              <a:rPr lang="en" sz="1800">
                <a:solidFill>
                  <a:srgbClr val="333333"/>
                </a:solidFill>
              </a:rPr>
              <a:t>Closed vocabularies</a:t>
            </a:r>
          </a:p>
        </p:txBody>
      </p:sp>
      <p:sp>
        <p:nvSpPr>
          <p:cNvPr id="362" name="Shape 362"/>
          <p:cNvSpPr txBox="1"/>
          <p:nvPr/>
        </p:nvSpPr>
        <p:spPr>
          <a:xfrm>
            <a:off x="361625" y="4065600"/>
            <a:ext cx="2520900" cy="490500"/>
          </a:xfrm>
          <a:prstGeom prst="rect">
            <a:avLst/>
          </a:prstGeom>
          <a:noFill/>
          <a:ln>
            <a:noFill/>
          </a:ln>
        </p:spPr>
        <p:txBody>
          <a:bodyPr anchorCtr="0" anchor="t" bIns="91425" lIns="91425" rIns="91425" tIns="91425">
            <a:noAutofit/>
          </a:bodyPr>
          <a:lstStyle/>
          <a:p>
            <a:pPr lvl="0" rtl="0">
              <a:lnSpc>
                <a:spcPct val="100000"/>
              </a:lnSpc>
              <a:spcBef>
                <a:spcPts val="0"/>
              </a:spcBef>
              <a:buClr>
                <a:schemeClr val="dk1"/>
              </a:buClr>
              <a:buSzPct val="61111"/>
              <a:buFont typeface="Arial"/>
              <a:buNone/>
            </a:pPr>
            <a:r>
              <a:rPr lang="en" sz="1800">
                <a:solidFill>
                  <a:srgbClr val="333333"/>
                </a:solidFill>
              </a:rPr>
              <a:t>Metadata storage</a:t>
            </a:r>
          </a:p>
        </p:txBody>
      </p:sp>
      <p:sp>
        <p:nvSpPr>
          <p:cNvPr id="363" name="Shape 363"/>
          <p:cNvSpPr txBox="1"/>
          <p:nvPr/>
        </p:nvSpPr>
        <p:spPr>
          <a:xfrm>
            <a:off x="4668000" y="4485475"/>
            <a:ext cx="4203600" cy="490500"/>
          </a:xfrm>
          <a:prstGeom prst="rect">
            <a:avLst/>
          </a:prstGeom>
          <a:noFill/>
          <a:ln>
            <a:noFill/>
          </a:ln>
        </p:spPr>
        <p:txBody>
          <a:bodyPr anchorCtr="0" anchor="t" bIns="91425" lIns="91425" rIns="91425" tIns="91425">
            <a:noAutofit/>
          </a:bodyPr>
          <a:lstStyle/>
          <a:p>
            <a:pPr lvl="0" rtl="0" algn="r">
              <a:lnSpc>
                <a:spcPct val="100000"/>
              </a:lnSpc>
              <a:spcBef>
                <a:spcPts val="0"/>
              </a:spcBef>
              <a:buClr>
                <a:schemeClr val="dk1"/>
              </a:buClr>
              <a:buSzPct val="61111"/>
              <a:buFont typeface="Arial"/>
              <a:buNone/>
            </a:pPr>
            <a:r>
              <a:rPr lang="en" sz="1800">
                <a:solidFill>
                  <a:srgbClr val="333333"/>
                </a:solidFill>
              </a:rPr>
              <a:t>… all with maximum flexibility</a:t>
            </a:r>
          </a:p>
        </p:txBody>
      </p:sp>
      <p:sp>
        <p:nvSpPr>
          <p:cNvPr id="364" name="Shape 364"/>
          <p:cNvSpPr/>
          <p:nvPr/>
        </p:nvSpPr>
        <p:spPr>
          <a:xfrm>
            <a:off x="4028325" y="415975"/>
            <a:ext cx="1809900" cy="2510400"/>
          </a:xfrm>
          <a:prstGeom prst="roundRect">
            <a:avLst>
              <a:gd fmla="val 16667" name="adj"/>
            </a:avLst>
          </a:prstGeom>
          <a:solidFill>
            <a:srgbClr val="F4CCCC">
              <a:alpha val="38080"/>
            </a:srgbClr>
          </a:solidFill>
          <a:ln cap="flat" cmpd="sng" w="38100">
            <a:solidFill>
              <a:srgbClr val="FF00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365" name="Shape 365"/>
          <p:cNvCxnSpPr/>
          <p:nvPr/>
        </p:nvCxnSpPr>
        <p:spPr>
          <a:xfrm flipH="1">
            <a:off x="2597825" y="1853600"/>
            <a:ext cx="1423200" cy="620400"/>
          </a:xfrm>
          <a:prstGeom prst="straightConnector1">
            <a:avLst/>
          </a:prstGeom>
          <a:noFill/>
          <a:ln cap="flat" cmpd="sng" w="38100">
            <a:solidFill>
              <a:srgbClr val="FF0000"/>
            </a:solidFill>
            <a:prstDash val="solid"/>
            <a:round/>
            <a:headEnd len="lg" w="lg" type="none"/>
            <a:tailEnd len="lg" w="lg" type="none"/>
          </a:ln>
        </p:spPr>
      </p:cxnSp>
      <p:sp>
        <p:nvSpPr>
          <p:cNvPr id="366" name="Shape 366"/>
          <p:cNvSpPr txBox="1"/>
          <p:nvPr/>
        </p:nvSpPr>
        <p:spPr>
          <a:xfrm>
            <a:off x="5183912" y="152400"/>
            <a:ext cx="1160400" cy="490500"/>
          </a:xfrm>
          <a:prstGeom prst="rect">
            <a:avLst/>
          </a:prstGeom>
          <a:noFill/>
          <a:ln>
            <a:noFill/>
          </a:ln>
        </p:spPr>
        <p:txBody>
          <a:bodyPr anchorCtr="0" anchor="t" bIns="91425" lIns="91425" rIns="91425" tIns="91425">
            <a:noAutofit/>
          </a:bodyPr>
          <a:lstStyle/>
          <a:p>
            <a:pPr lvl="0" algn="r">
              <a:spcBef>
                <a:spcPts val="0"/>
              </a:spcBef>
              <a:buNone/>
            </a:pPr>
            <a:r>
              <a:rPr b="1" lang="en" sz="3000">
                <a:solidFill>
                  <a:srgbClr val="FF0000"/>
                </a:solidFill>
              </a:rPr>
              <a:t>CHI</a:t>
            </a:r>
          </a:p>
        </p:txBody>
      </p:sp>
      <p:sp>
        <p:nvSpPr>
          <p:cNvPr id="367" name="Shape 367"/>
          <p:cNvSpPr txBox="1"/>
          <p:nvPr/>
        </p:nvSpPr>
        <p:spPr>
          <a:xfrm>
            <a:off x="7831187" y="1705400"/>
            <a:ext cx="1160400" cy="490500"/>
          </a:xfrm>
          <a:prstGeom prst="rect">
            <a:avLst/>
          </a:prstGeom>
          <a:noFill/>
          <a:ln>
            <a:noFill/>
          </a:ln>
        </p:spPr>
        <p:txBody>
          <a:bodyPr anchorCtr="0" anchor="t" bIns="91425" lIns="91425" rIns="91425" tIns="91425">
            <a:noAutofit/>
          </a:bodyPr>
          <a:lstStyle/>
          <a:p>
            <a:pPr lvl="0" rtl="0" algn="r">
              <a:spcBef>
                <a:spcPts val="0"/>
              </a:spcBef>
              <a:buNone/>
            </a:pPr>
            <a:r>
              <a:rPr b="1" lang="en" sz="3000">
                <a:solidFill>
                  <a:srgbClr val="FF0000"/>
                </a:solidFill>
              </a:rPr>
              <a:t>MOT</a:t>
            </a:r>
          </a:p>
        </p:txBody>
      </p:sp>
      <p:cxnSp>
        <p:nvCxnSpPr>
          <p:cNvPr id="368" name="Shape 368"/>
          <p:cNvCxnSpPr/>
          <p:nvPr/>
        </p:nvCxnSpPr>
        <p:spPr>
          <a:xfrm flipH="1">
            <a:off x="6796775" y="2783400"/>
            <a:ext cx="408600" cy="372300"/>
          </a:xfrm>
          <a:prstGeom prst="straightConnector1">
            <a:avLst/>
          </a:prstGeom>
          <a:noFill/>
          <a:ln cap="flat" cmpd="sng" w="28575">
            <a:solidFill>
              <a:srgbClr val="6AA84F"/>
            </a:solidFill>
            <a:prstDash val="solid"/>
            <a:round/>
            <a:headEnd len="lg" w="lg" type="none"/>
            <a:tailEnd len="lg" w="lg" type="stealth"/>
          </a:ln>
        </p:spPr>
      </p:cxnSp>
      <p:cxnSp>
        <p:nvCxnSpPr>
          <p:cNvPr id="369" name="Shape 369"/>
          <p:cNvCxnSpPr/>
          <p:nvPr/>
        </p:nvCxnSpPr>
        <p:spPr>
          <a:xfrm flipH="1">
            <a:off x="5862675" y="3383350"/>
            <a:ext cx="569100" cy="407100"/>
          </a:xfrm>
          <a:prstGeom prst="straightConnector1">
            <a:avLst/>
          </a:prstGeom>
          <a:noFill/>
          <a:ln cap="flat" cmpd="sng" w="28575">
            <a:solidFill>
              <a:srgbClr val="6AA84F"/>
            </a:solidFill>
            <a:prstDash val="solid"/>
            <a:round/>
            <a:headEnd len="lg" w="lg" type="none"/>
            <a:tailEnd len="lg" w="lg" type="stealth"/>
          </a:ln>
        </p:spPr>
      </p:cxnSp>
      <p:sp>
        <p:nvSpPr>
          <p:cNvPr id="370" name="Shape 370"/>
          <p:cNvSpPr/>
          <p:nvPr/>
        </p:nvSpPr>
        <p:spPr>
          <a:xfrm>
            <a:off x="4854600" y="3823750"/>
            <a:ext cx="1423200" cy="439500"/>
          </a:xfrm>
          <a:prstGeom prst="roundRect">
            <a:avLst>
              <a:gd fmla="val 16667" name="adj"/>
            </a:avLst>
          </a:prstGeom>
          <a:solidFill>
            <a:srgbClr val="C9DAF8"/>
          </a:solidFill>
          <a:ln cap="flat" cmpd="sng" w="3810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Multi-word</a:t>
            </a:r>
            <a:r>
              <a:rPr lang="en"/>
              <a:t>?</a:t>
            </a:r>
          </a:p>
        </p:txBody>
      </p:sp>
      <p:sp>
        <p:nvSpPr>
          <p:cNvPr id="371" name="Shape 371"/>
          <p:cNvSpPr/>
          <p:nvPr/>
        </p:nvSpPr>
        <p:spPr>
          <a:xfrm>
            <a:off x="7247500" y="3507375"/>
            <a:ext cx="935100" cy="439500"/>
          </a:xfrm>
          <a:prstGeom prst="roundRect">
            <a:avLst>
              <a:gd fmla="val 16667" name="adj"/>
            </a:avLst>
          </a:prstGeom>
          <a:solidFill>
            <a:srgbClr val="C9DAF8"/>
          </a:solidFill>
          <a:ln cap="flat" cmpd="sng" w="3810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[STOP]</a:t>
            </a:r>
          </a:p>
        </p:txBody>
      </p:sp>
      <p:cxnSp>
        <p:nvCxnSpPr>
          <p:cNvPr id="372" name="Shape 372"/>
          <p:cNvCxnSpPr/>
          <p:nvPr/>
        </p:nvCxnSpPr>
        <p:spPr>
          <a:xfrm>
            <a:off x="7351350" y="2801225"/>
            <a:ext cx="350400" cy="671400"/>
          </a:xfrm>
          <a:prstGeom prst="straightConnector1">
            <a:avLst/>
          </a:prstGeom>
          <a:noFill/>
          <a:ln cap="flat" cmpd="sng" w="28575">
            <a:solidFill>
              <a:srgbClr val="FF0000"/>
            </a:solidFill>
            <a:prstDash val="solid"/>
            <a:round/>
            <a:headEnd len="lg" w="lg" type="none"/>
            <a:tailEnd len="lg" w="lg" type="stealth"/>
          </a:ln>
        </p:spPr>
      </p:cxnSp>
      <p:sp>
        <p:nvSpPr>
          <p:cNvPr id="373" name="Shape 373"/>
          <p:cNvSpPr/>
          <p:nvPr/>
        </p:nvSpPr>
        <p:spPr>
          <a:xfrm>
            <a:off x="6227500" y="2500300"/>
            <a:ext cx="2028600" cy="439500"/>
          </a:xfrm>
          <a:prstGeom prst="roundRect">
            <a:avLst>
              <a:gd fmla="val 16667" name="adj"/>
            </a:avLst>
          </a:prstGeom>
          <a:solidFill>
            <a:srgbClr val="C9DAF8"/>
          </a:solidFill>
          <a:ln cap="flat" cmpd="sng" w="38100">
            <a:solidFill>
              <a:srgbClr val="000000"/>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a:t>Canonical babble?</a:t>
            </a:r>
          </a:p>
        </p:txBody>
      </p:sp>
      <p:cxnSp>
        <p:nvCxnSpPr>
          <p:cNvPr id="374" name="Shape 374"/>
          <p:cNvCxnSpPr>
            <a:endCxn id="371" idx="1"/>
          </p:cNvCxnSpPr>
          <p:nvPr/>
        </p:nvCxnSpPr>
        <p:spPr>
          <a:xfrm>
            <a:off x="6380800" y="3454725"/>
            <a:ext cx="866700" cy="272400"/>
          </a:xfrm>
          <a:prstGeom prst="straightConnector1">
            <a:avLst/>
          </a:prstGeom>
          <a:noFill/>
          <a:ln cap="flat" cmpd="sng" w="28575">
            <a:solidFill>
              <a:srgbClr val="FF0000"/>
            </a:solidFill>
            <a:prstDash val="solid"/>
            <a:round/>
            <a:headEnd len="lg" w="lg" type="none"/>
            <a:tailEnd len="lg" w="lg" type="stealth"/>
          </a:ln>
        </p:spPr>
      </p:cxnSp>
      <p:sp>
        <p:nvSpPr>
          <p:cNvPr id="375" name="Shape 375"/>
          <p:cNvSpPr/>
          <p:nvPr/>
        </p:nvSpPr>
        <p:spPr>
          <a:xfrm>
            <a:off x="5854475" y="3162025"/>
            <a:ext cx="935100" cy="439500"/>
          </a:xfrm>
          <a:prstGeom prst="roundRect">
            <a:avLst>
              <a:gd fmla="val 16667" name="adj"/>
            </a:avLst>
          </a:prstGeom>
          <a:solidFill>
            <a:srgbClr val="C9DAF8"/>
          </a:solidFill>
          <a:ln cap="flat" cmpd="sng" w="3810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Lexical</a:t>
            </a:r>
            <a:r>
              <a:rPr lang="en"/>
              <a:t>?</a:t>
            </a:r>
          </a:p>
        </p:txBody>
      </p:sp>
      <p:sp>
        <p:nvSpPr>
          <p:cNvPr id="376" name="Shape 376"/>
          <p:cNvSpPr/>
          <p:nvPr/>
        </p:nvSpPr>
        <p:spPr>
          <a:xfrm>
            <a:off x="3439637" y="2253925"/>
            <a:ext cx="3500700" cy="2255700"/>
          </a:xfrm>
          <a:prstGeom prst="roundRect">
            <a:avLst>
              <a:gd fmla="val 16667" name="adj"/>
            </a:avLst>
          </a:prstGeom>
          <a:solidFill>
            <a:srgbClr val="FFF2CC"/>
          </a:solidFill>
          <a:ln cap="flat" cmpd="sng" w="38100">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b="1" lang="en" sz="1800"/>
              <a:t>Addressee</a:t>
            </a:r>
          </a:p>
          <a:p>
            <a:pPr lvl="0" rtl="0" algn="ctr">
              <a:spcBef>
                <a:spcPts val="0"/>
              </a:spcBef>
              <a:buNone/>
            </a:pPr>
            <a:r>
              <a:t/>
            </a:r>
            <a:endParaRPr/>
          </a:p>
          <a:p>
            <a:pPr lvl="0" rtl="0">
              <a:spcBef>
                <a:spcPts val="0"/>
              </a:spcBef>
              <a:buClr>
                <a:schemeClr val="dk1"/>
              </a:buClr>
              <a:buFont typeface="Arial"/>
              <a:buNone/>
            </a:pPr>
            <a:r>
              <a:rPr lang="en">
                <a:solidFill>
                  <a:schemeClr val="dk1"/>
                </a:solidFill>
              </a:rPr>
              <a:t>A = 1+ adult addressees only</a:t>
            </a:r>
          </a:p>
          <a:p>
            <a:pPr lvl="0" rtl="0">
              <a:spcBef>
                <a:spcPts val="0"/>
              </a:spcBef>
              <a:buClr>
                <a:schemeClr val="dk1"/>
              </a:buClr>
              <a:buFont typeface="Arial"/>
              <a:buNone/>
            </a:pPr>
            <a:r>
              <a:rPr lang="en">
                <a:solidFill>
                  <a:schemeClr val="dk1"/>
                </a:solidFill>
              </a:rPr>
              <a:t>C = 1+ child addressees only</a:t>
            </a:r>
          </a:p>
          <a:p>
            <a:pPr lvl="0" rtl="0">
              <a:spcBef>
                <a:spcPts val="0"/>
              </a:spcBef>
              <a:buClr>
                <a:schemeClr val="dk1"/>
              </a:buClr>
              <a:buFont typeface="Arial"/>
              <a:buNone/>
            </a:pPr>
            <a:r>
              <a:rPr lang="en">
                <a:solidFill>
                  <a:schemeClr val="dk1"/>
                </a:solidFill>
              </a:rPr>
              <a:t>B = 1+ adult and 1+ child addressees</a:t>
            </a:r>
          </a:p>
          <a:p>
            <a:pPr lvl="0" rtl="0">
              <a:spcBef>
                <a:spcPts val="0"/>
              </a:spcBef>
              <a:buClr>
                <a:schemeClr val="dk1"/>
              </a:buClr>
              <a:buFont typeface="Arial"/>
              <a:buNone/>
            </a:pPr>
            <a:r>
              <a:rPr lang="en">
                <a:solidFill>
                  <a:schemeClr val="dk1"/>
                </a:solidFill>
              </a:rPr>
              <a:t>P = animal/pet addressee</a:t>
            </a:r>
          </a:p>
          <a:p>
            <a:pPr lvl="0" rtl="0">
              <a:spcBef>
                <a:spcPts val="0"/>
              </a:spcBef>
              <a:buClr>
                <a:schemeClr val="dk1"/>
              </a:buClr>
              <a:buFont typeface="Arial"/>
              <a:buNone/>
            </a:pPr>
            <a:r>
              <a:rPr lang="en">
                <a:solidFill>
                  <a:schemeClr val="dk1"/>
                </a:solidFill>
              </a:rPr>
              <a:t>O = other addressee</a:t>
            </a:r>
          </a:p>
          <a:p>
            <a:pPr lvl="0" rtl="0">
              <a:spcBef>
                <a:spcPts val="0"/>
              </a:spcBef>
              <a:buClr>
                <a:schemeClr val="dk1"/>
              </a:buClr>
              <a:buFont typeface="Arial"/>
              <a:buNone/>
            </a:pPr>
            <a:r>
              <a:rPr lang="en">
                <a:solidFill>
                  <a:schemeClr val="dk1"/>
                </a:solidFill>
              </a:rPr>
              <a:t>U = unsure</a:t>
            </a:r>
          </a:p>
          <a:p>
            <a:pPr lvl="0" rtl="0">
              <a:spcBef>
                <a:spcPts val="0"/>
              </a:spcBef>
              <a:buNone/>
            </a:pPr>
            <a:r>
              <a:t/>
            </a:r>
            <a:endParaRPr>
              <a:solidFill>
                <a:schemeClr val="dk1"/>
              </a:solidFill>
            </a:endParaRPr>
          </a:p>
        </p:txBody>
      </p:sp>
      <p:sp>
        <p:nvSpPr>
          <p:cNvPr id="377" name="Shape 377"/>
          <p:cNvSpPr/>
          <p:nvPr/>
        </p:nvSpPr>
        <p:spPr>
          <a:xfrm>
            <a:off x="7063051" y="2246975"/>
            <a:ext cx="1809900" cy="2255700"/>
          </a:xfrm>
          <a:prstGeom prst="roundRect">
            <a:avLst>
              <a:gd fmla="val 16667" name="adj"/>
            </a:avLst>
          </a:prstGeom>
          <a:solidFill>
            <a:srgbClr val="FFF2CC"/>
          </a:solidFill>
          <a:ln cap="flat" cmpd="sng" w="38100">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b="1" lang="en" sz="1800"/>
              <a:t>Transcription</a:t>
            </a:r>
          </a:p>
          <a:p>
            <a:pPr lvl="0" rtl="0" algn="ctr">
              <a:spcBef>
                <a:spcPts val="0"/>
              </a:spcBef>
              <a:buNone/>
            </a:pPr>
            <a:r>
              <a:t/>
            </a:r>
            <a:endParaRPr/>
          </a:p>
          <a:p>
            <a:pPr lvl="0" rtl="0" algn="ctr">
              <a:spcBef>
                <a:spcPts val="0"/>
              </a:spcBef>
              <a:buNone/>
            </a:pPr>
            <a:r>
              <a:rPr lang="en">
                <a:solidFill>
                  <a:schemeClr val="dk1"/>
                </a:solidFill>
              </a:rPr>
              <a:t>&lt;text field&gt;</a:t>
            </a:r>
          </a:p>
          <a:p>
            <a:pPr lvl="0" rtl="0">
              <a:spcBef>
                <a:spcPts val="0"/>
              </a:spcBef>
              <a:buNone/>
            </a:pPr>
            <a:r>
              <a:t/>
            </a:r>
            <a:endParaRPr>
              <a:solidFill>
                <a:schemeClr val="dk1"/>
              </a:solidFill>
            </a:endParaRPr>
          </a:p>
        </p:txBody>
      </p:sp>
      <p:sp>
        <p:nvSpPr>
          <p:cNvPr id="378" name="Shape 378"/>
          <p:cNvSpPr txBox="1"/>
          <p:nvPr/>
        </p:nvSpPr>
        <p:spPr>
          <a:xfrm>
            <a:off x="5183925" y="492175"/>
            <a:ext cx="1160400" cy="750900"/>
          </a:xfrm>
          <a:prstGeom prst="rect">
            <a:avLst/>
          </a:prstGeom>
          <a:noFill/>
          <a:ln>
            <a:noFill/>
          </a:ln>
        </p:spPr>
        <p:txBody>
          <a:bodyPr anchorCtr="0" anchor="t" bIns="91425" lIns="91425" rIns="91425" tIns="91425">
            <a:noAutofit/>
          </a:bodyPr>
          <a:lstStyle/>
          <a:p>
            <a:pPr lvl="0" rtl="0" algn="r">
              <a:spcBef>
                <a:spcPts val="0"/>
              </a:spcBef>
              <a:buNone/>
            </a:pPr>
            <a:r>
              <a:rPr b="1" lang="en" sz="1800">
                <a:solidFill>
                  <a:srgbClr val="FF0000"/>
                </a:solidFill>
              </a:rPr>
              <a:t>Female</a:t>
            </a:r>
          </a:p>
          <a:p>
            <a:pPr lvl="0" rtl="0" algn="r">
              <a:spcBef>
                <a:spcPts val="0"/>
              </a:spcBef>
              <a:buNone/>
            </a:pPr>
            <a:r>
              <a:rPr b="1" lang="en" sz="1800">
                <a:solidFill>
                  <a:srgbClr val="FF0000"/>
                </a:solidFill>
              </a:rPr>
              <a:t>1;02.03</a:t>
            </a:r>
          </a:p>
        </p:txBody>
      </p:sp>
      <p:sp>
        <p:nvSpPr>
          <p:cNvPr id="379" name="Shape 379"/>
          <p:cNvSpPr txBox="1"/>
          <p:nvPr/>
        </p:nvSpPr>
        <p:spPr>
          <a:xfrm>
            <a:off x="6380800" y="2070100"/>
            <a:ext cx="2520900" cy="1299900"/>
          </a:xfrm>
          <a:prstGeom prst="rect">
            <a:avLst/>
          </a:prstGeom>
          <a:noFill/>
          <a:ln>
            <a:noFill/>
          </a:ln>
        </p:spPr>
        <p:txBody>
          <a:bodyPr anchorCtr="0" anchor="t" bIns="91425" lIns="91425" rIns="91425" tIns="91425">
            <a:noAutofit/>
          </a:bodyPr>
          <a:lstStyle/>
          <a:p>
            <a:pPr lvl="0" rtl="0" algn="r">
              <a:spcBef>
                <a:spcPts val="0"/>
              </a:spcBef>
              <a:buNone/>
            </a:pPr>
            <a:r>
              <a:rPr b="1" lang="en" sz="1800">
                <a:solidFill>
                  <a:srgbClr val="FF0000"/>
                </a:solidFill>
              </a:rPr>
              <a:t>29;00.00</a:t>
            </a:r>
          </a:p>
          <a:p>
            <a:pPr lvl="0" rtl="0" algn="r">
              <a:spcBef>
                <a:spcPts val="0"/>
              </a:spcBef>
              <a:buNone/>
            </a:pPr>
            <a:r>
              <a:rPr b="1" lang="en" sz="1800">
                <a:solidFill>
                  <a:srgbClr val="FF0000"/>
                </a:solidFill>
              </a:rPr>
              <a:t>Some university</a:t>
            </a:r>
          </a:p>
          <a:p>
            <a:pPr lvl="0" rtl="0" algn="r">
              <a:spcBef>
                <a:spcPts val="0"/>
              </a:spcBef>
              <a:buNone/>
            </a:pPr>
            <a:r>
              <a:rPr b="1" lang="en" sz="1800">
                <a:solidFill>
                  <a:srgbClr val="FF0000"/>
                </a:solidFill>
              </a:rPr>
              <a:t>Hispanic</a:t>
            </a:r>
          </a:p>
          <a:p>
            <a:pPr lvl="0" rtl="0" algn="r">
              <a:spcBef>
                <a:spcPts val="0"/>
              </a:spcBef>
              <a:buNone/>
            </a:pPr>
            <a:r>
              <a:rPr b="1" lang="en" sz="1800">
                <a:solidFill>
                  <a:srgbClr val="FF0000"/>
                </a:solidFill>
              </a:rPr>
              <a:t>Central California</a:t>
            </a:r>
          </a:p>
        </p:txBody>
      </p:sp>
      <p:sp>
        <p:nvSpPr>
          <p:cNvPr id="380" name="Shape 380"/>
          <p:cNvSpPr txBox="1"/>
          <p:nvPr/>
        </p:nvSpPr>
        <p:spPr>
          <a:xfrm>
            <a:off x="6454587" y="0"/>
            <a:ext cx="2520900" cy="1299900"/>
          </a:xfrm>
          <a:prstGeom prst="rect">
            <a:avLst/>
          </a:prstGeom>
          <a:noFill/>
          <a:ln>
            <a:noFill/>
          </a:ln>
        </p:spPr>
        <p:txBody>
          <a:bodyPr anchorCtr="0" anchor="t" bIns="91425" lIns="91425" rIns="91425" tIns="91425">
            <a:noAutofit/>
          </a:bodyPr>
          <a:lstStyle/>
          <a:p>
            <a:pPr lvl="0" rtl="0" algn="r">
              <a:spcBef>
                <a:spcPts val="0"/>
              </a:spcBef>
              <a:buNone/>
            </a:pPr>
            <a:r>
              <a:rPr b="1" lang="en" sz="1800">
                <a:solidFill>
                  <a:srgbClr val="FF0000"/>
                </a:solidFill>
              </a:rPr>
              <a:t>First recording day</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pic>
        <p:nvPicPr>
          <p:cNvPr id="385" name="Shape 385"/>
          <p:cNvPicPr preferRelativeResize="0"/>
          <p:nvPr/>
        </p:nvPicPr>
        <p:blipFill rotWithShape="1">
          <a:blip r:embed="rId3">
            <a:alphaModFix/>
          </a:blip>
          <a:srcRect b="6625" l="9254" r="8114" t="1983"/>
          <a:stretch/>
        </p:blipFill>
        <p:spPr>
          <a:xfrm>
            <a:off x="153275" y="211650"/>
            <a:ext cx="4444276" cy="2915902"/>
          </a:xfrm>
          <a:prstGeom prst="rect">
            <a:avLst/>
          </a:prstGeom>
          <a:noFill/>
          <a:ln cap="flat" cmpd="sng" w="9525">
            <a:solidFill>
              <a:schemeClr val="dk2"/>
            </a:solidFill>
            <a:prstDash val="solid"/>
            <a:round/>
            <a:headEnd len="med" w="med" type="none"/>
            <a:tailEnd len="med" w="med" type="none"/>
          </a:ln>
        </p:spPr>
      </p:pic>
      <p:pic>
        <p:nvPicPr>
          <p:cNvPr id="386" name="Shape 386"/>
          <p:cNvPicPr preferRelativeResize="0"/>
          <p:nvPr/>
        </p:nvPicPr>
        <p:blipFill rotWithShape="1">
          <a:blip r:embed="rId4">
            <a:alphaModFix/>
          </a:blip>
          <a:srcRect b="6865" l="9376" r="8013" t="2324"/>
          <a:stretch/>
        </p:blipFill>
        <p:spPr>
          <a:xfrm>
            <a:off x="3349675" y="1488724"/>
            <a:ext cx="4444276" cy="2915902"/>
          </a:xfrm>
          <a:prstGeom prst="rect">
            <a:avLst/>
          </a:prstGeom>
          <a:noFill/>
          <a:ln cap="flat" cmpd="sng" w="9525">
            <a:solidFill>
              <a:schemeClr val="dk2"/>
            </a:solidFill>
            <a:prstDash val="solid"/>
            <a:round/>
            <a:headEnd len="med" w="med" type="none"/>
            <a:tailEnd len="med" w="med" type="none"/>
          </a:ln>
        </p:spPr>
      </p:pic>
      <p:pic>
        <p:nvPicPr>
          <p:cNvPr id="387" name="Shape 387"/>
          <p:cNvPicPr preferRelativeResize="0"/>
          <p:nvPr/>
        </p:nvPicPr>
        <p:blipFill rotWithShape="1">
          <a:blip r:embed="rId5">
            <a:alphaModFix/>
          </a:blip>
          <a:srcRect b="6732" l="20832" r="30562" t="2043"/>
          <a:stretch/>
        </p:blipFill>
        <p:spPr>
          <a:xfrm>
            <a:off x="6705624" y="2539575"/>
            <a:ext cx="2336198" cy="2466625"/>
          </a:xfrm>
          <a:prstGeom prst="rect">
            <a:avLst/>
          </a:prstGeom>
          <a:noFill/>
          <a:ln cap="flat" cmpd="sng" w="9525">
            <a:solidFill>
              <a:schemeClr val="dk2"/>
            </a:solidFill>
            <a:prstDash val="solid"/>
            <a:round/>
            <a:headEnd len="med" w="med" type="none"/>
            <a:tailEnd len="med" w="med"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pic>
        <p:nvPicPr>
          <p:cNvPr id="392" name="Shape 392"/>
          <p:cNvPicPr preferRelativeResize="0"/>
          <p:nvPr/>
        </p:nvPicPr>
        <p:blipFill rotWithShape="1">
          <a:blip r:embed="rId3">
            <a:alphaModFix/>
          </a:blip>
          <a:srcRect b="6625" l="9254" r="8114" t="1983"/>
          <a:stretch/>
        </p:blipFill>
        <p:spPr>
          <a:xfrm>
            <a:off x="162774" y="154025"/>
            <a:ext cx="5979748" cy="3923324"/>
          </a:xfrm>
          <a:prstGeom prst="rect">
            <a:avLst/>
          </a:prstGeom>
          <a:noFill/>
          <a:ln cap="flat" cmpd="sng" w="9525">
            <a:solidFill>
              <a:schemeClr val="dk2"/>
            </a:solidFill>
            <a:prstDash val="solid"/>
            <a:round/>
            <a:headEnd len="med" w="med" type="none"/>
            <a:tailEnd len="med" w="med" type="none"/>
          </a:ln>
        </p:spPr>
      </p:pic>
      <p:sp>
        <p:nvSpPr>
          <p:cNvPr id="393" name="Shape 393"/>
          <p:cNvSpPr txBox="1"/>
          <p:nvPr>
            <p:ph idx="1" type="body"/>
          </p:nvPr>
        </p:nvSpPr>
        <p:spPr>
          <a:xfrm>
            <a:off x="6514300" y="685800"/>
            <a:ext cx="2520900" cy="439500"/>
          </a:xfrm>
          <a:prstGeom prst="rect">
            <a:avLst/>
          </a:prstGeom>
        </p:spPr>
        <p:txBody>
          <a:bodyPr anchorCtr="0" anchor="t" bIns="91425" lIns="91425" rIns="91425" tIns="91425">
            <a:noAutofit/>
          </a:bodyPr>
          <a:lstStyle/>
          <a:p>
            <a:pPr lvl="0" rtl="0" algn="r">
              <a:lnSpc>
                <a:spcPct val="100000"/>
              </a:lnSpc>
              <a:spcBef>
                <a:spcPts val="0"/>
              </a:spcBef>
              <a:spcAft>
                <a:spcPts val="0"/>
              </a:spcAft>
              <a:buNone/>
            </a:pPr>
            <a:r>
              <a:rPr lang="en">
                <a:solidFill>
                  <a:srgbClr val="333333"/>
                </a:solidFill>
              </a:rPr>
              <a:t>Utterance boundaries</a:t>
            </a:r>
          </a:p>
        </p:txBody>
      </p:sp>
      <p:sp>
        <p:nvSpPr>
          <p:cNvPr id="394" name="Shape 394"/>
          <p:cNvSpPr txBox="1"/>
          <p:nvPr/>
        </p:nvSpPr>
        <p:spPr>
          <a:xfrm>
            <a:off x="6514300" y="1075950"/>
            <a:ext cx="2520900" cy="490500"/>
          </a:xfrm>
          <a:prstGeom prst="rect">
            <a:avLst/>
          </a:prstGeom>
          <a:noFill/>
          <a:ln>
            <a:noFill/>
          </a:ln>
        </p:spPr>
        <p:txBody>
          <a:bodyPr anchorCtr="0" anchor="t" bIns="91425" lIns="91425" rIns="91425" tIns="91425">
            <a:noAutofit/>
          </a:bodyPr>
          <a:lstStyle/>
          <a:p>
            <a:pPr lvl="0" rtl="0" algn="r">
              <a:lnSpc>
                <a:spcPct val="100000"/>
              </a:lnSpc>
              <a:spcBef>
                <a:spcPts val="0"/>
              </a:spcBef>
              <a:buNone/>
            </a:pPr>
            <a:r>
              <a:rPr lang="en" sz="1800">
                <a:solidFill>
                  <a:srgbClr val="333333"/>
                </a:solidFill>
              </a:rPr>
              <a:t>Individual speaker tiers</a:t>
            </a:r>
          </a:p>
        </p:txBody>
      </p:sp>
      <p:sp>
        <p:nvSpPr>
          <p:cNvPr id="395" name="Shape 395"/>
          <p:cNvSpPr txBox="1"/>
          <p:nvPr/>
        </p:nvSpPr>
        <p:spPr>
          <a:xfrm>
            <a:off x="6368200" y="1517100"/>
            <a:ext cx="2667000" cy="490500"/>
          </a:xfrm>
          <a:prstGeom prst="rect">
            <a:avLst/>
          </a:prstGeom>
          <a:noFill/>
          <a:ln>
            <a:noFill/>
          </a:ln>
        </p:spPr>
        <p:txBody>
          <a:bodyPr anchorCtr="0" anchor="t" bIns="91425" lIns="91425" rIns="91425" tIns="91425">
            <a:noAutofit/>
          </a:bodyPr>
          <a:lstStyle/>
          <a:p>
            <a:pPr lvl="0" rtl="0" algn="r">
              <a:lnSpc>
                <a:spcPct val="100000"/>
              </a:lnSpc>
              <a:spcBef>
                <a:spcPts val="0"/>
              </a:spcBef>
              <a:buNone/>
            </a:pPr>
            <a:r>
              <a:rPr lang="en" sz="1800">
                <a:solidFill>
                  <a:srgbClr val="333333"/>
                </a:solidFill>
              </a:rPr>
              <a:t>Hierarchical annotations</a:t>
            </a:r>
          </a:p>
        </p:txBody>
      </p:sp>
      <p:sp>
        <p:nvSpPr>
          <p:cNvPr id="396" name="Shape 396"/>
          <p:cNvSpPr txBox="1"/>
          <p:nvPr/>
        </p:nvSpPr>
        <p:spPr>
          <a:xfrm>
            <a:off x="6514300" y="1958250"/>
            <a:ext cx="2520900" cy="490500"/>
          </a:xfrm>
          <a:prstGeom prst="rect">
            <a:avLst/>
          </a:prstGeom>
          <a:noFill/>
          <a:ln>
            <a:noFill/>
          </a:ln>
        </p:spPr>
        <p:txBody>
          <a:bodyPr anchorCtr="0" anchor="t" bIns="91425" lIns="91425" rIns="91425" tIns="91425">
            <a:noAutofit/>
          </a:bodyPr>
          <a:lstStyle/>
          <a:p>
            <a:pPr lvl="0" rtl="0" algn="r">
              <a:lnSpc>
                <a:spcPct val="100000"/>
              </a:lnSpc>
              <a:spcBef>
                <a:spcPts val="0"/>
              </a:spcBef>
              <a:buNone/>
            </a:pPr>
            <a:r>
              <a:rPr lang="en" sz="1800">
                <a:solidFill>
                  <a:srgbClr val="333333"/>
                </a:solidFill>
              </a:rPr>
              <a:t>Closed vocabularies</a:t>
            </a:r>
          </a:p>
        </p:txBody>
      </p:sp>
      <p:sp>
        <p:nvSpPr>
          <p:cNvPr id="397" name="Shape 397"/>
          <p:cNvSpPr txBox="1"/>
          <p:nvPr/>
        </p:nvSpPr>
        <p:spPr>
          <a:xfrm>
            <a:off x="6514300" y="2399400"/>
            <a:ext cx="2520900" cy="490500"/>
          </a:xfrm>
          <a:prstGeom prst="rect">
            <a:avLst/>
          </a:prstGeom>
          <a:noFill/>
          <a:ln>
            <a:noFill/>
          </a:ln>
        </p:spPr>
        <p:txBody>
          <a:bodyPr anchorCtr="0" anchor="t" bIns="91425" lIns="91425" rIns="91425" tIns="91425">
            <a:noAutofit/>
          </a:bodyPr>
          <a:lstStyle/>
          <a:p>
            <a:pPr lvl="0" rtl="0" algn="r">
              <a:lnSpc>
                <a:spcPct val="100000"/>
              </a:lnSpc>
              <a:spcBef>
                <a:spcPts val="0"/>
              </a:spcBef>
              <a:buNone/>
            </a:pPr>
            <a:r>
              <a:rPr lang="en" sz="1800">
                <a:solidFill>
                  <a:srgbClr val="333333"/>
                </a:solidFill>
              </a:rPr>
              <a:t>Metadata storage</a:t>
            </a:r>
          </a:p>
        </p:txBody>
      </p:sp>
      <p:sp>
        <p:nvSpPr>
          <p:cNvPr id="398" name="Shape 398"/>
          <p:cNvSpPr txBox="1"/>
          <p:nvPr>
            <p:ph idx="1" type="body"/>
          </p:nvPr>
        </p:nvSpPr>
        <p:spPr>
          <a:xfrm>
            <a:off x="7650150" y="74525"/>
            <a:ext cx="1311900" cy="589500"/>
          </a:xfrm>
          <a:prstGeom prst="rect">
            <a:avLst/>
          </a:prstGeom>
        </p:spPr>
        <p:txBody>
          <a:bodyPr anchorCtr="0" anchor="t" bIns="91425" lIns="91425" rIns="91425" tIns="91425">
            <a:noAutofit/>
          </a:bodyPr>
          <a:lstStyle/>
          <a:p>
            <a:pPr lvl="0" rtl="0" algn="r">
              <a:lnSpc>
                <a:spcPct val="100000"/>
              </a:lnSpc>
              <a:spcBef>
                <a:spcPts val="0"/>
              </a:spcBef>
              <a:spcAft>
                <a:spcPts val="0"/>
              </a:spcAft>
              <a:buNone/>
            </a:pPr>
            <a:r>
              <a:rPr lang="en" sz="3000">
                <a:solidFill>
                  <a:srgbClr val="333333"/>
                </a:solidFill>
              </a:rPr>
              <a:t>ELAN</a:t>
            </a:r>
          </a:p>
        </p:txBody>
      </p:sp>
      <p:pic>
        <p:nvPicPr>
          <p:cNvPr descr="slide4.png" id="399" name="Shape 399"/>
          <p:cNvPicPr preferRelativeResize="0"/>
          <p:nvPr/>
        </p:nvPicPr>
        <p:blipFill rotWithShape="1">
          <a:blip r:embed="rId4">
            <a:alphaModFix/>
          </a:blip>
          <a:srcRect b="1085" l="0" r="0" t="1085"/>
          <a:stretch/>
        </p:blipFill>
        <p:spPr>
          <a:xfrm>
            <a:off x="5095025" y="2580125"/>
            <a:ext cx="1451125" cy="2040650"/>
          </a:xfrm>
          <a:prstGeom prst="rect">
            <a:avLst/>
          </a:prstGeom>
          <a:noFill/>
          <a:ln cap="flat" cmpd="sng" w="19050">
            <a:solidFill>
              <a:srgbClr val="595959"/>
            </a:solidFill>
            <a:prstDash val="solid"/>
            <a:round/>
            <a:headEnd len="med" w="med" type="none"/>
            <a:tailEnd len="med" w="med" type="none"/>
          </a:ln>
        </p:spPr>
      </p:pic>
      <p:pic>
        <p:nvPicPr>
          <p:cNvPr id="400" name="Shape 400"/>
          <p:cNvPicPr preferRelativeResize="0"/>
          <p:nvPr/>
        </p:nvPicPr>
        <p:blipFill rotWithShape="1">
          <a:blip r:embed="rId5">
            <a:alphaModFix/>
          </a:blip>
          <a:srcRect b="31150" l="12434" r="71806" t="51643"/>
          <a:stretch/>
        </p:blipFill>
        <p:spPr>
          <a:xfrm>
            <a:off x="6233675" y="3437674"/>
            <a:ext cx="2402097" cy="1514851"/>
          </a:xfrm>
          <a:prstGeom prst="rect">
            <a:avLst/>
          </a:prstGeom>
          <a:noFill/>
          <a:ln cap="flat" cmpd="sng" w="19050">
            <a:solidFill>
              <a:srgbClr val="595959"/>
            </a:solidFill>
            <a:prstDash val="solid"/>
            <a:round/>
            <a:headEnd len="med" w="med" type="none"/>
            <a:tailEnd len="med" w="med" type="none"/>
          </a:ln>
        </p:spPr>
      </p:pic>
      <p:pic>
        <p:nvPicPr>
          <p:cNvPr id="401" name="Shape 401"/>
          <p:cNvPicPr preferRelativeResize="0"/>
          <p:nvPr/>
        </p:nvPicPr>
        <p:blipFill rotWithShape="1">
          <a:blip r:embed="rId6">
            <a:alphaModFix/>
          </a:blip>
          <a:srcRect b="16495" l="26285" r="26190" t="21187"/>
          <a:stretch/>
        </p:blipFill>
        <p:spPr>
          <a:xfrm>
            <a:off x="441800" y="1125299"/>
            <a:ext cx="4653226" cy="3813500"/>
          </a:xfrm>
          <a:prstGeom prst="rect">
            <a:avLst/>
          </a:prstGeom>
          <a:noFill/>
          <a:ln cap="flat" cmpd="sng" w="19050">
            <a:solidFill>
              <a:srgbClr val="595959"/>
            </a:solidFill>
            <a:prstDash val="solid"/>
            <a:round/>
            <a:headEnd len="med" w="med" type="none"/>
            <a:tailEnd len="med" w="med" type="none"/>
          </a:ln>
        </p:spPr>
      </p:pic>
      <p:sp>
        <p:nvSpPr>
          <p:cNvPr id="402" name="Shape 402"/>
          <p:cNvSpPr txBox="1"/>
          <p:nvPr/>
        </p:nvSpPr>
        <p:spPr>
          <a:xfrm>
            <a:off x="6514300" y="2840550"/>
            <a:ext cx="2520900" cy="490500"/>
          </a:xfrm>
          <a:prstGeom prst="rect">
            <a:avLst/>
          </a:prstGeom>
          <a:noFill/>
          <a:ln>
            <a:noFill/>
          </a:ln>
        </p:spPr>
        <p:txBody>
          <a:bodyPr anchorCtr="0" anchor="t" bIns="91425" lIns="91425" rIns="91425" tIns="91425">
            <a:noAutofit/>
          </a:bodyPr>
          <a:lstStyle/>
          <a:p>
            <a:pPr lvl="0" rtl="0" algn="r">
              <a:lnSpc>
                <a:spcPct val="100000"/>
              </a:lnSpc>
              <a:spcBef>
                <a:spcPts val="0"/>
              </a:spcBef>
              <a:buNone/>
            </a:pPr>
            <a:r>
              <a:rPr lang="en" sz="1800">
                <a:solidFill>
                  <a:srgbClr val="FF0000"/>
                </a:solidFill>
              </a:rPr>
              <a:t>(Mostly) interoperable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Shape 101"/>
          <p:cNvSpPr txBox="1"/>
          <p:nvPr>
            <p:ph type="ctrTitle"/>
          </p:nvPr>
        </p:nvSpPr>
        <p:spPr>
          <a:xfrm>
            <a:off x="311708" y="744575"/>
            <a:ext cx="8520600" cy="2052600"/>
          </a:xfrm>
          <a:prstGeom prst="rect">
            <a:avLst/>
          </a:prstGeom>
        </p:spPr>
        <p:txBody>
          <a:bodyPr anchorCtr="0" anchor="b" bIns="91425" lIns="91425" rIns="91425" tIns="91425">
            <a:noAutofit/>
          </a:bodyPr>
          <a:lstStyle/>
          <a:p>
            <a:pPr lvl="0">
              <a:spcBef>
                <a:spcPts val="0"/>
              </a:spcBef>
              <a:buNone/>
            </a:pPr>
            <a:r>
              <a:rPr lang="en"/>
              <a:t>Choosing your hardware: </a:t>
            </a:r>
          </a:p>
          <a:p>
            <a:pPr lvl="0" rtl="0">
              <a:spcBef>
                <a:spcPts val="0"/>
              </a:spcBef>
              <a:buNone/>
            </a:pPr>
            <a:r>
              <a:rPr lang="en" sz="1200"/>
              <a:t>Evaluation of LENA hardware &amp; alternatives</a:t>
            </a:r>
          </a:p>
        </p:txBody>
      </p:sp>
      <p:sp>
        <p:nvSpPr>
          <p:cNvPr id="102" name="Shape 102"/>
          <p:cNvSpPr txBox="1"/>
          <p:nvPr>
            <p:ph idx="1" type="subTitle"/>
          </p:nvPr>
        </p:nvSpPr>
        <p:spPr>
          <a:xfrm>
            <a:off x="311700" y="2834125"/>
            <a:ext cx="8520600" cy="792600"/>
          </a:xfrm>
          <a:prstGeom prst="rect">
            <a:avLst/>
          </a:prstGeom>
        </p:spPr>
        <p:txBody>
          <a:bodyPr anchorCtr="0" anchor="t" bIns="91425" lIns="91425" rIns="91425" tIns="91425">
            <a:noAutofit/>
          </a:bodyPr>
          <a:lstStyle/>
          <a:p>
            <a:pPr lvl="0" rtl="0">
              <a:spcBef>
                <a:spcPts val="0"/>
              </a:spcBef>
              <a:buNone/>
            </a:pPr>
            <a:r>
              <a:rPr lang="en" sz="1800"/>
              <a:t>Brian MacWhinney</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pic>
        <p:nvPicPr>
          <p:cNvPr id="407" name="Shape 407"/>
          <p:cNvPicPr preferRelativeResize="0"/>
          <p:nvPr/>
        </p:nvPicPr>
        <p:blipFill rotWithShape="1">
          <a:blip r:embed="rId3">
            <a:alphaModFix/>
          </a:blip>
          <a:srcRect b="49459" l="8563" r="48725" t="40925"/>
          <a:stretch/>
        </p:blipFill>
        <p:spPr>
          <a:xfrm>
            <a:off x="508737" y="1050850"/>
            <a:ext cx="8126524" cy="1028975"/>
          </a:xfrm>
          <a:prstGeom prst="rect">
            <a:avLst/>
          </a:prstGeom>
          <a:noFill/>
          <a:ln>
            <a:noFill/>
          </a:ln>
        </p:spPr>
      </p:pic>
      <p:sp>
        <p:nvSpPr>
          <p:cNvPr id="408" name="Shape 408"/>
          <p:cNvSpPr txBox="1"/>
          <p:nvPr>
            <p:ph idx="4294967295" type="body"/>
          </p:nvPr>
        </p:nvSpPr>
        <p:spPr>
          <a:xfrm>
            <a:off x="2583375" y="74525"/>
            <a:ext cx="6378900" cy="589500"/>
          </a:xfrm>
          <a:prstGeom prst="rect">
            <a:avLst/>
          </a:prstGeom>
        </p:spPr>
        <p:txBody>
          <a:bodyPr anchorCtr="0" anchor="t" bIns="91425" lIns="91425" rIns="91425" tIns="91425">
            <a:noAutofit/>
          </a:bodyPr>
          <a:lstStyle/>
          <a:p>
            <a:pPr lvl="0" rtl="0" algn="r">
              <a:lnSpc>
                <a:spcPct val="100000"/>
              </a:lnSpc>
              <a:spcBef>
                <a:spcPts val="0"/>
              </a:spcBef>
              <a:spcAft>
                <a:spcPts val="0"/>
              </a:spcAft>
              <a:buNone/>
            </a:pPr>
            <a:r>
              <a:rPr lang="en" sz="3000">
                <a:solidFill>
                  <a:srgbClr val="333333"/>
                </a:solidFill>
              </a:rPr>
              <a:t>Templates: minimal and customized</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pic>
        <p:nvPicPr>
          <p:cNvPr id="413" name="Shape 413"/>
          <p:cNvPicPr preferRelativeResize="0"/>
          <p:nvPr/>
        </p:nvPicPr>
        <p:blipFill rotWithShape="1">
          <a:blip r:embed="rId3">
            <a:alphaModFix/>
          </a:blip>
          <a:srcRect b="49459" l="8564" r="79975" t="40925"/>
          <a:stretch/>
        </p:blipFill>
        <p:spPr>
          <a:xfrm>
            <a:off x="1097253" y="795425"/>
            <a:ext cx="2180447" cy="1028975"/>
          </a:xfrm>
          <a:prstGeom prst="rect">
            <a:avLst/>
          </a:prstGeom>
          <a:noFill/>
          <a:ln>
            <a:noFill/>
          </a:ln>
        </p:spPr>
      </p:pic>
      <p:pic>
        <p:nvPicPr>
          <p:cNvPr id="414" name="Shape 414"/>
          <p:cNvPicPr preferRelativeResize="0"/>
          <p:nvPr/>
        </p:nvPicPr>
        <p:blipFill rotWithShape="1">
          <a:blip r:embed="rId4">
            <a:alphaModFix/>
          </a:blip>
          <a:srcRect b="37273" l="8485" r="80021" t="40904"/>
          <a:stretch/>
        </p:blipFill>
        <p:spPr>
          <a:xfrm>
            <a:off x="3425212" y="795425"/>
            <a:ext cx="2180447" cy="2328949"/>
          </a:xfrm>
          <a:prstGeom prst="rect">
            <a:avLst/>
          </a:prstGeom>
          <a:noFill/>
          <a:ln>
            <a:noFill/>
          </a:ln>
        </p:spPr>
      </p:pic>
      <p:sp>
        <p:nvSpPr>
          <p:cNvPr id="415" name="Shape 415"/>
          <p:cNvSpPr txBox="1"/>
          <p:nvPr>
            <p:ph idx="4294967295" type="body"/>
          </p:nvPr>
        </p:nvSpPr>
        <p:spPr>
          <a:xfrm>
            <a:off x="2583375" y="74525"/>
            <a:ext cx="6378900" cy="589500"/>
          </a:xfrm>
          <a:prstGeom prst="rect">
            <a:avLst/>
          </a:prstGeom>
        </p:spPr>
        <p:txBody>
          <a:bodyPr anchorCtr="0" anchor="t" bIns="91425" lIns="91425" rIns="91425" tIns="91425">
            <a:noAutofit/>
          </a:bodyPr>
          <a:lstStyle/>
          <a:p>
            <a:pPr lvl="0" rtl="0" algn="r">
              <a:lnSpc>
                <a:spcPct val="100000"/>
              </a:lnSpc>
              <a:spcBef>
                <a:spcPts val="0"/>
              </a:spcBef>
              <a:spcAft>
                <a:spcPts val="0"/>
              </a:spcAft>
              <a:buNone/>
            </a:pPr>
            <a:r>
              <a:rPr lang="en" sz="3000">
                <a:solidFill>
                  <a:srgbClr val="333333"/>
                </a:solidFill>
              </a:rPr>
              <a:t>Templates: minimal and customized</a:t>
            </a:r>
          </a:p>
        </p:txBody>
      </p:sp>
      <p:pic>
        <p:nvPicPr>
          <p:cNvPr id="416" name="Shape 416"/>
          <p:cNvPicPr preferRelativeResize="0"/>
          <p:nvPr/>
        </p:nvPicPr>
        <p:blipFill rotWithShape="1">
          <a:blip r:embed="rId5">
            <a:alphaModFix/>
          </a:blip>
          <a:srcRect b="22219" l="8543" r="80023" t="40889"/>
          <a:stretch/>
        </p:blipFill>
        <p:spPr>
          <a:xfrm>
            <a:off x="5866287" y="795425"/>
            <a:ext cx="2180447" cy="39570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pic>
        <p:nvPicPr>
          <p:cNvPr id="421" name="Shape 421"/>
          <p:cNvPicPr preferRelativeResize="0"/>
          <p:nvPr/>
        </p:nvPicPr>
        <p:blipFill rotWithShape="1">
          <a:blip r:embed="rId3">
            <a:alphaModFix/>
          </a:blip>
          <a:srcRect b="49459" l="8563" r="48725" t="40925"/>
          <a:stretch/>
        </p:blipFill>
        <p:spPr>
          <a:xfrm>
            <a:off x="776161" y="222900"/>
            <a:ext cx="7591675" cy="961251"/>
          </a:xfrm>
          <a:prstGeom prst="rect">
            <a:avLst/>
          </a:prstGeom>
          <a:noFill/>
          <a:ln>
            <a:noFill/>
          </a:ln>
        </p:spPr>
      </p:pic>
      <p:pic>
        <p:nvPicPr>
          <p:cNvPr id="422" name="Shape 422"/>
          <p:cNvPicPr preferRelativeResize="0"/>
          <p:nvPr/>
        </p:nvPicPr>
        <p:blipFill rotWithShape="1">
          <a:blip r:embed="rId4">
            <a:alphaModFix/>
          </a:blip>
          <a:srcRect b="25295" l="8543" r="48843" t="40890"/>
          <a:stretch/>
        </p:blipFill>
        <p:spPr>
          <a:xfrm>
            <a:off x="776137" y="1525050"/>
            <a:ext cx="7591675" cy="3388275"/>
          </a:xfrm>
          <a:prstGeom prst="rect">
            <a:avLst/>
          </a:prstGeom>
          <a:noFill/>
          <a:ln>
            <a:noFill/>
          </a:ln>
        </p:spPr>
      </p:pic>
      <p:cxnSp>
        <p:nvCxnSpPr>
          <p:cNvPr id="423" name="Shape 423"/>
          <p:cNvCxnSpPr/>
          <p:nvPr/>
        </p:nvCxnSpPr>
        <p:spPr>
          <a:xfrm flipH="1" rot="10800000">
            <a:off x="248125" y="1372075"/>
            <a:ext cx="8676900" cy="7200"/>
          </a:xfrm>
          <a:prstGeom prst="straightConnector1">
            <a:avLst/>
          </a:prstGeom>
          <a:noFill/>
          <a:ln cap="flat" cmpd="sng" w="28575">
            <a:solidFill>
              <a:srgbClr val="000000"/>
            </a:solidFill>
            <a:prstDash val="dash"/>
            <a:round/>
            <a:headEnd len="lg" w="lg" type="none"/>
            <a:tailEnd len="lg" w="lg" type="non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sp>
        <p:nvSpPr>
          <p:cNvPr id="428" name="Shape 428"/>
          <p:cNvSpPr txBox="1"/>
          <p:nvPr>
            <p:ph idx="1" type="body"/>
          </p:nvPr>
        </p:nvSpPr>
        <p:spPr>
          <a:xfrm>
            <a:off x="311700" y="1349325"/>
            <a:ext cx="8520600" cy="3219600"/>
          </a:xfrm>
          <a:prstGeom prst="rect">
            <a:avLst/>
          </a:prstGeom>
        </p:spPr>
        <p:txBody>
          <a:bodyPr anchorCtr="0" anchor="t" bIns="91425" lIns="91425" rIns="91425" tIns="91425">
            <a:noAutofit/>
          </a:bodyPr>
          <a:lstStyle/>
          <a:p>
            <a:pPr lvl="0" rtl="0">
              <a:spcBef>
                <a:spcPts val="0"/>
              </a:spcBef>
              <a:spcAft>
                <a:spcPts val="0"/>
              </a:spcAft>
              <a:buNone/>
            </a:pPr>
            <a:r>
              <a:rPr b="1" lang="en">
                <a:solidFill>
                  <a:srgbClr val="333333"/>
                </a:solidFill>
              </a:rPr>
              <a:t>Interoperable structure</a:t>
            </a:r>
          </a:p>
          <a:p>
            <a:pPr lvl="0" rtl="0">
              <a:spcBef>
                <a:spcPts val="0"/>
              </a:spcBef>
              <a:spcAft>
                <a:spcPts val="800"/>
              </a:spcAft>
              <a:buNone/>
            </a:pPr>
            <a:r>
              <a:rPr lang="en" sz="1400">
                <a:solidFill>
                  <a:srgbClr val="666666"/>
                </a:solidFill>
              </a:rPr>
              <a:t>Usability across multiple common platforms</a:t>
            </a:r>
          </a:p>
          <a:p>
            <a:pPr lvl="0" rtl="0">
              <a:spcBef>
                <a:spcPts val="0"/>
              </a:spcBef>
              <a:spcAft>
                <a:spcPts val="0"/>
              </a:spcAft>
              <a:buNone/>
            </a:pPr>
            <a:r>
              <a:rPr b="1" lang="en">
                <a:solidFill>
                  <a:srgbClr val="333333"/>
                </a:solidFill>
              </a:rPr>
              <a:t>Fit for daylong recordings</a:t>
            </a:r>
          </a:p>
          <a:p>
            <a:pPr lvl="0" rtl="0">
              <a:spcBef>
                <a:spcPts val="0"/>
              </a:spcBef>
              <a:spcAft>
                <a:spcPts val="800"/>
              </a:spcAft>
              <a:buNone/>
            </a:pPr>
            <a:r>
              <a:rPr lang="en" sz="1400">
                <a:solidFill>
                  <a:srgbClr val="666666"/>
                </a:solidFill>
              </a:rPr>
              <a:t>Not transcription-centric and suited for sparse annotation within a longer file</a:t>
            </a:r>
          </a:p>
          <a:p>
            <a:pPr lvl="0" rtl="0">
              <a:spcBef>
                <a:spcPts val="0"/>
              </a:spcBef>
              <a:spcAft>
                <a:spcPts val="0"/>
              </a:spcAft>
              <a:buNone/>
            </a:pPr>
            <a:r>
              <a:rPr b="1" lang="en">
                <a:solidFill>
                  <a:srgbClr val="333333"/>
                </a:solidFill>
              </a:rPr>
              <a:t>Oriented toward automation</a:t>
            </a:r>
          </a:p>
          <a:p>
            <a:pPr lvl="0" rtl="0">
              <a:spcBef>
                <a:spcPts val="0"/>
              </a:spcBef>
              <a:spcAft>
                <a:spcPts val="800"/>
              </a:spcAft>
              <a:buNone/>
            </a:pPr>
            <a:r>
              <a:rPr lang="en" sz="1400">
                <a:solidFill>
                  <a:srgbClr val="666666"/>
                </a:solidFill>
              </a:rPr>
              <a:t>Suggested (customizable) annotation types that tie into the development of automated annotation tools </a:t>
            </a:r>
          </a:p>
          <a:p>
            <a:pPr lvl="0" rtl="0">
              <a:spcBef>
                <a:spcPts val="0"/>
              </a:spcBef>
              <a:spcAft>
                <a:spcPts val="0"/>
              </a:spcAft>
              <a:buNone/>
            </a:pPr>
            <a:r>
              <a:rPr b="1" lang="en">
                <a:solidFill>
                  <a:srgbClr val="333333"/>
                </a:solidFill>
              </a:rPr>
              <a:t>Designed for individual and community use</a:t>
            </a:r>
          </a:p>
          <a:p>
            <a:pPr lvl="0" rtl="0">
              <a:spcBef>
                <a:spcPts val="0"/>
              </a:spcBef>
              <a:spcAft>
                <a:spcPts val="800"/>
              </a:spcAft>
              <a:buNone/>
            </a:pPr>
            <a:r>
              <a:rPr lang="en" sz="1400">
                <a:solidFill>
                  <a:srgbClr val="666666"/>
                </a:solidFill>
              </a:rPr>
              <a:t>Highly flexible template-based annotation structure with a forum for sharing both general and project-specific templates</a:t>
            </a:r>
          </a:p>
        </p:txBody>
      </p:sp>
      <p:sp>
        <p:nvSpPr>
          <p:cNvPr id="429" name="Shape 429"/>
          <p:cNvSpPr txBox="1"/>
          <p:nvPr>
            <p:ph type="title"/>
          </p:nvPr>
        </p:nvSpPr>
        <p:spPr>
          <a:xfrm>
            <a:off x="311700" y="445025"/>
            <a:ext cx="8520600" cy="804000"/>
          </a:xfrm>
          <a:prstGeom prst="rect">
            <a:avLst/>
          </a:prstGeom>
        </p:spPr>
        <p:txBody>
          <a:bodyPr anchorCtr="0" anchor="t" bIns="91425" lIns="91425" rIns="91425" tIns="91425">
            <a:noAutofit/>
          </a:bodyPr>
          <a:lstStyle/>
          <a:p>
            <a:pPr lvl="0" rtl="0">
              <a:spcBef>
                <a:spcPts val="0"/>
              </a:spcBef>
              <a:buNone/>
            </a:pPr>
            <a:r>
              <a:rPr lang="en">
                <a:solidFill>
                  <a:srgbClr val="980000"/>
                </a:solidFill>
              </a:rPr>
              <a:t>The DARCLE Annotation Scheme (DAS)</a:t>
            </a:r>
          </a:p>
          <a:p>
            <a:pPr lvl="0" rtl="0">
              <a:lnSpc>
                <a:spcPct val="138000"/>
              </a:lnSpc>
              <a:spcBef>
                <a:spcPts val="0"/>
              </a:spcBef>
              <a:buNone/>
            </a:pPr>
            <a:r>
              <a:rPr lang="en" sz="1400" u="sng">
                <a:solidFill>
                  <a:schemeClr val="hlink"/>
                </a:solidFill>
                <a:hlinkClick r:id="rId3"/>
              </a:rPr>
              <a:t>https://osf.io/4532e/wiki/home/</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Shape 434"/>
          <p:cNvSpPr txBox="1"/>
          <p:nvPr>
            <p:ph idx="1" type="body"/>
          </p:nvPr>
        </p:nvSpPr>
        <p:spPr>
          <a:xfrm>
            <a:off x="311700" y="1349325"/>
            <a:ext cx="8520600" cy="3219600"/>
          </a:xfrm>
          <a:prstGeom prst="rect">
            <a:avLst/>
          </a:prstGeom>
        </p:spPr>
        <p:txBody>
          <a:bodyPr anchorCtr="0" anchor="t" bIns="91425" lIns="91425" rIns="91425" tIns="91425">
            <a:noAutofit/>
          </a:bodyPr>
          <a:lstStyle/>
          <a:p>
            <a:pPr lvl="0" rtl="0">
              <a:spcBef>
                <a:spcPts val="0"/>
              </a:spcBef>
              <a:spcAft>
                <a:spcPts val="0"/>
              </a:spcAft>
              <a:buNone/>
            </a:pPr>
            <a:r>
              <a:rPr b="1" lang="en">
                <a:solidFill>
                  <a:srgbClr val="999999"/>
                </a:solidFill>
              </a:rPr>
              <a:t>Interoperable structure</a:t>
            </a:r>
          </a:p>
          <a:p>
            <a:pPr lvl="0" rtl="0">
              <a:spcBef>
                <a:spcPts val="0"/>
              </a:spcBef>
              <a:spcAft>
                <a:spcPts val="800"/>
              </a:spcAft>
              <a:buNone/>
            </a:pPr>
            <a:r>
              <a:rPr lang="en" sz="1400">
                <a:solidFill>
                  <a:srgbClr val="999999"/>
                </a:solidFill>
              </a:rPr>
              <a:t>Usability across multiple common platforms</a:t>
            </a:r>
          </a:p>
          <a:p>
            <a:pPr lvl="0" rtl="0">
              <a:spcBef>
                <a:spcPts val="0"/>
              </a:spcBef>
              <a:spcAft>
                <a:spcPts val="0"/>
              </a:spcAft>
              <a:buNone/>
            </a:pPr>
            <a:r>
              <a:rPr b="1" lang="en">
                <a:solidFill>
                  <a:srgbClr val="999999"/>
                </a:solidFill>
              </a:rPr>
              <a:t>Fit for daylong recordings</a:t>
            </a:r>
          </a:p>
          <a:p>
            <a:pPr lvl="0" rtl="0">
              <a:spcBef>
                <a:spcPts val="0"/>
              </a:spcBef>
              <a:spcAft>
                <a:spcPts val="800"/>
              </a:spcAft>
              <a:buNone/>
            </a:pPr>
            <a:r>
              <a:rPr lang="en" sz="1400">
                <a:solidFill>
                  <a:srgbClr val="999999"/>
                </a:solidFill>
              </a:rPr>
              <a:t>Not transcription-centric and suited for sparse annotation within a longer file</a:t>
            </a:r>
          </a:p>
          <a:p>
            <a:pPr lvl="0" rtl="0">
              <a:spcBef>
                <a:spcPts val="0"/>
              </a:spcBef>
              <a:spcAft>
                <a:spcPts val="0"/>
              </a:spcAft>
              <a:buNone/>
            </a:pPr>
            <a:r>
              <a:rPr b="1" lang="en">
                <a:solidFill>
                  <a:srgbClr val="333333"/>
                </a:solidFill>
              </a:rPr>
              <a:t>Oriented toward automation</a:t>
            </a:r>
          </a:p>
          <a:p>
            <a:pPr lvl="0" rtl="0">
              <a:spcBef>
                <a:spcPts val="0"/>
              </a:spcBef>
              <a:spcAft>
                <a:spcPts val="800"/>
              </a:spcAft>
              <a:buNone/>
            </a:pPr>
            <a:r>
              <a:rPr lang="en" sz="1400">
                <a:solidFill>
                  <a:srgbClr val="666666"/>
                </a:solidFill>
              </a:rPr>
              <a:t>Suggested (customizable) annotation types that tie into the development of automated annotation tools </a:t>
            </a:r>
          </a:p>
          <a:p>
            <a:pPr lvl="0" rtl="0">
              <a:spcBef>
                <a:spcPts val="0"/>
              </a:spcBef>
              <a:spcAft>
                <a:spcPts val="0"/>
              </a:spcAft>
              <a:buNone/>
            </a:pPr>
            <a:r>
              <a:rPr b="1" lang="en">
                <a:solidFill>
                  <a:srgbClr val="333333"/>
                </a:solidFill>
              </a:rPr>
              <a:t>Designed for individual and community use</a:t>
            </a:r>
          </a:p>
          <a:p>
            <a:pPr lvl="0" rtl="0">
              <a:spcBef>
                <a:spcPts val="0"/>
              </a:spcBef>
              <a:spcAft>
                <a:spcPts val="800"/>
              </a:spcAft>
              <a:buNone/>
            </a:pPr>
            <a:r>
              <a:rPr lang="en" sz="1400">
                <a:solidFill>
                  <a:srgbClr val="666666"/>
                </a:solidFill>
              </a:rPr>
              <a:t>Highly flexible template-based annotation structure with a forum for sharing both general and project-specific templates</a:t>
            </a:r>
          </a:p>
        </p:txBody>
      </p:sp>
      <p:sp>
        <p:nvSpPr>
          <p:cNvPr id="435" name="Shape 435"/>
          <p:cNvSpPr txBox="1"/>
          <p:nvPr>
            <p:ph type="title"/>
          </p:nvPr>
        </p:nvSpPr>
        <p:spPr>
          <a:xfrm>
            <a:off x="311700" y="445025"/>
            <a:ext cx="8520600" cy="804000"/>
          </a:xfrm>
          <a:prstGeom prst="rect">
            <a:avLst/>
          </a:prstGeom>
        </p:spPr>
        <p:txBody>
          <a:bodyPr anchorCtr="0" anchor="t" bIns="91425" lIns="91425" rIns="91425" tIns="91425">
            <a:noAutofit/>
          </a:bodyPr>
          <a:lstStyle/>
          <a:p>
            <a:pPr lvl="0" rtl="0">
              <a:spcBef>
                <a:spcPts val="0"/>
              </a:spcBef>
              <a:buNone/>
            </a:pPr>
            <a:r>
              <a:rPr lang="en">
                <a:solidFill>
                  <a:srgbClr val="980000"/>
                </a:solidFill>
              </a:rPr>
              <a:t>The DARCLE Annotation Scheme (DAS)</a:t>
            </a:r>
          </a:p>
          <a:p>
            <a:pPr lvl="0" rtl="0">
              <a:lnSpc>
                <a:spcPct val="138000"/>
              </a:lnSpc>
              <a:spcBef>
                <a:spcPts val="0"/>
              </a:spcBef>
              <a:buNone/>
            </a:pPr>
            <a:r>
              <a:rPr lang="en" sz="1400" u="sng">
                <a:solidFill>
                  <a:schemeClr val="hlink"/>
                </a:solidFill>
                <a:hlinkClick r:id="rId3"/>
              </a:rPr>
              <a:t>https://osf.io/4532e/wiki/home/</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pic>
        <p:nvPicPr>
          <p:cNvPr id="440" name="Shape 440"/>
          <p:cNvPicPr preferRelativeResize="0"/>
          <p:nvPr/>
        </p:nvPicPr>
        <p:blipFill rotWithShape="1">
          <a:blip r:embed="rId3">
            <a:alphaModFix/>
          </a:blip>
          <a:srcRect b="0" l="10509" r="64460" t="8079"/>
          <a:stretch/>
        </p:blipFill>
        <p:spPr>
          <a:xfrm>
            <a:off x="160525" y="116775"/>
            <a:ext cx="2330952" cy="4815099"/>
          </a:xfrm>
          <a:prstGeom prst="rect">
            <a:avLst/>
          </a:prstGeom>
          <a:noFill/>
          <a:ln cap="flat" cmpd="sng" w="19050">
            <a:solidFill>
              <a:srgbClr val="0000FF"/>
            </a:solidFill>
            <a:prstDash val="solid"/>
            <a:round/>
            <a:headEnd len="med" w="med" type="none"/>
            <a:tailEnd len="med" w="med" type="none"/>
          </a:ln>
        </p:spPr>
      </p:pic>
      <p:pic>
        <p:nvPicPr>
          <p:cNvPr id="441" name="Shape 441"/>
          <p:cNvPicPr preferRelativeResize="0"/>
          <p:nvPr/>
        </p:nvPicPr>
        <p:blipFill rotWithShape="1">
          <a:blip r:embed="rId4">
            <a:alphaModFix/>
          </a:blip>
          <a:srcRect b="0" l="24322" r="31637" t="8189"/>
          <a:stretch/>
        </p:blipFill>
        <p:spPr>
          <a:xfrm>
            <a:off x="2594224" y="116775"/>
            <a:ext cx="4105991" cy="4815099"/>
          </a:xfrm>
          <a:prstGeom prst="rect">
            <a:avLst/>
          </a:prstGeom>
          <a:noFill/>
          <a:ln cap="flat" cmpd="sng" w="19050">
            <a:solidFill>
              <a:srgbClr val="0000FF"/>
            </a:solidFill>
            <a:prstDash val="solid"/>
            <a:round/>
            <a:headEnd len="med" w="med" type="none"/>
            <a:tailEnd len="med" w="med" type="none"/>
          </a:ln>
        </p:spPr>
      </p:pic>
      <p:pic>
        <p:nvPicPr>
          <p:cNvPr id="442" name="Shape 442"/>
          <p:cNvPicPr preferRelativeResize="0"/>
          <p:nvPr/>
        </p:nvPicPr>
        <p:blipFill rotWithShape="1">
          <a:blip r:embed="rId5">
            <a:alphaModFix/>
          </a:blip>
          <a:srcRect b="5968" l="9329" r="69019" t="9134"/>
          <a:stretch/>
        </p:blipFill>
        <p:spPr>
          <a:xfrm>
            <a:off x="6802975" y="116775"/>
            <a:ext cx="2183251" cy="4815099"/>
          </a:xfrm>
          <a:prstGeom prst="rect">
            <a:avLst/>
          </a:prstGeom>
          <a:noFill/>
          <a:ln cap="flat" cmpd="sng" w="19050">
            <a:solidFill>
              <a:srgbClr val="6AA84F"/>
            </a:solidFill>
            <a:prstDash val="solid"/>
            <a:round/>
            <a:headEnd len="med" w="med" type="none"/>
            <a:tailEnd len="med" w="med" type="none"/>
          </a:ln>
        </p:spPr>
      </p:pic>
      <p:sp>
        <p:nvSpPr>
          <p:cNvPr id="443" name="Shape 443"/>
          <p:cNvSpPr txBox="1"/>
          <p:nvPr/>
        </p:nvSpPr>
        <p:spPr>
          <a:xfrm>
            <a:off x="5661775" y="4356850"/>
            <a:ext cx="988800" cy="434400"/>
          </a:xfrm>
          <a:prstGeom prst="rect">
            <a:avLst/>
          </a:prstGeom>
          <a:noFill/>
          <a:ln>
            <a:noFill/>
          </a:ln>
        </p:spPr>
        <p:txBody>
          <a:bodyPr anchorCtr="0" anchor="t" bIns="91425" lIns="91425" rIns="91425" tIns="91425">
            <a:noAutofit/>
          </a:bodyPr>
          <a:lstStyle/>
          <a:p>
            <a:pPr lvl="0" algn="ctr">
              <a:spcBef>
                <a:spcPts val="0"/>
              </a:spcBef>
              <a:buNone/>
            </a:pPr>
            <a:r>
              <a:rPr b="1" lang="en" sz="2400">
                <a:solidFill>
                  <a:srgbClr val="0000FF"/>
                </a:solidFill>
              </a:rPr>
              <a:t>OSF</a:t>
            </a:r>
          </a:p>
        </p:txBody>
      </p:sp>
      <p:sp>
        <p:nvSpPr>
          <p:cNvPr id="444" name="Shape 444"/>
          <p:cNvSpPr txBox="1"/>
          <p:nvPr/>
        </p:nvSpPr>
        <p:spPr>
          <a:xfrm>
            <a:off x="7661025" y="4356850"/>
            <a:ext cx="1287900" cy="434400"/>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rgbClr val="6AA84F"/>
                </a:solidFill>
              </a:rPr>
              <a:t>GitHub</a:t>
            </a:r>
          </a:p>
        </p:txBody>
      </p:sp>
      <p:sp>
        <p:nvSpPr>
          <p:cNvPr id="445" name="Shape 445"/>
          <p:cNvSpPr/>
          <p:nvPr/>
        </p:nvSpPr>
        <p:spPr>
          <a:xfrm>
            <a:off x="2976700" y="550600"/>
            <a:ext cx="3548700" cy="2378100"/>
          </a:xfrm>
          <a:prstGeom prst="roundRect">
            <a:avLst>
              <a:gd fmla="val 16667" name="adj"/>
            </a:avLst>
          </a:prstGeom>
          <a:solidFill>
            <a:srgbClr val="E6B8AF"/>
          </a:solidFill>
          <a:ln cap="flat" cmpd="sng" w="28575">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Image result for han sloetjes" id="446" name="Shape 446"/>
          <p:cNvPicPr preferRelativeResize="0"/>
          <p:nvPr/>
        </p:nvPicPr>
        <p:blipFill>
          <a:blip r:embed="rId6">
            <a:alphaModFix/>
          </a:blip>
          <a:stretch>
            <a:fillRect/>
          </a:stretch>
        </p:blipFill>
        <p:spPr>
          <a:xfrm>
            <a:off x="3506275" y="1063575"/>
            <a:ext cx="804000" cy="1072000"/>
          </a:xfrm>
          <a:prstGeom prst="rect">
            <a:avLst/>
          </a:prstGeom>
          <a:noFill/>
          <a:ln>
            <a:noFill/>
          </a:ln>
        </p:spPr>
      </p:pic>
      <p:pic>
        <p:nvPicPr>
          <p:cNvPr descr="Image result for brian macwhinney" id="447" name="Shape 447"/>
          <p:cNvPicPr preferRelativeResize="0"/>
          <p:nvPr/>
        </p:nvPicPr>
        <p:blipFill rotWithShape="1">
          <a:blip r:embed="rId7">
            <a:alphaModFix/>
          </a:blip>
          <a:srcRect b="22767" l="19850" r="27102" t="6636"/>
          <a:stretch/>
        </p:blipFill>
        <p:spPr>
          <a:xfrm>
            <a:off x="5114275" y="1063575"/>
            <a:ext cx="803999" cy="1071999"/>
          </a:xfrm>
          <a:prstGeom prst="rect">
            <a:avLst/>
          </a:prstGeom>
          <a:noFill/>
          <a:ln>
            <a:noFill/>
          </a:ln>
        </p:spPr>
      </p:pic>
      <p:pic>
        <p:nvPicPr>
          <p:cNvPr descr="Image result for anne warlaumont" id="448" name="Shape 448"/>
          <p:cNvPicPr preferRelativeResize="0"/>
          <p:nvPr/>
        </p:nvPicPr>
        <p:blipFill rotWithShape="1">
          <a:blip r:embed="rId8">
            <a:alphaModFix/>
          </a:blip>
          <a:srcRect b="39732" l="22172" r="22172" t="7261"/>
          <a:stretch/>
        </p:blipFill>
        <p:spPr>
          <a:xfrm>
            <a:off x="4310275" y="1063575"/>
            <a:ext cx="804000" cy="1071999"/>
          </a:xfrm>
          <a:prstGeom prst="rect">
            <a:avLst/>
          </a:prstGeom>
          <a:noFill/>
          <a:ln>
            <a:noFill/>
          </a:ln>
        </p:spPr>
      </p:pic>
      <p:sp>
        <p:nvSpPr>
          <p:cNvPr id="449" name="Shape 449"/>
          <p:cNvSpPr txBox="1"/>
          <p:nvPr/>
        </p:nvSpPr>
        <p:spPr>
          <a:xfrm>
            <a:off x="3100000" y="2085250"/>
            <a:ext cx="3302100" cy="626700"/>
          </a:xfrm>
          <a:prstGeom prst="rect">
            <a:avLst/>
          </a:prstGeom>
          <a:noFill/>
          <a:ln>
            <a:noFill/>
          </a:ln>
        </p:spPr>
        <p:txBody>
          <a:bodyPr anchorCtr="0" anchor="t" bIns="91425" lIns="91425" rIns="91425" tIns="91425">
            <a:noAutofit/>
          </a:bodyPr>
          <a:lstStyle/>
          <a:p>
            <a:pPr lvl="0" algn="ctr">
              <a:spcBef>
                <a:spcPts val="0"/>
              </a:spcBef>
              <a:buNone/>
            </a:pPr>
            <a:r>
              <a:rPr lang="en" sz="1800"/>
              <a:t>DARCLE group</a:t>
            </a:r>
          </a:p>
          <a:p>
            <a:pPr lvl="0" algn="ctr">
              <a:spcBef>
                <a:spcPts val="0"/>
              </a:spcBef>
              <a:buNone/>
            </a:pPr>
            <a:r>
              <a:rPr lang="en" sz="1800"/>
              <a:t>ACLEW group (tools people)</a:t>
            </a:r>
          </a:p>
        </p:txBody>
      </p:sp>
      <p:sp>
        <p:nvSpPr>
          <p:cNvPr id="450" name="Shape 450"/>
          <p:cNvSpPr txBox="1"/>
          <p:nvPr/>
        </p:nvSpPr>
        <p:spPr>
          <a:xfrm>
            <a:off x="3506275" y="527100"/>
            <a:ext cx="2412000" cy="434400"/>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rgbClr val="980000"/>
                </a:solidFill>
              </a:rPr>
              <a:t>Area experts</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
                                        <p:tgtEl>
                                          <p:spTgt spid="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Shape 455"/>
          <p:cNvSpPr txBox="1"/>
          <p:nvPr>
            <p:ph type="ctrTitle"/>
          </p:nvPr>
        </p:nvSpPr>
        <p:spPr>
          <a:xfrm>
            <a:off x="311708" y="744575"/>
            <a:ext cx="8520600" cy="2052600"/>
          </a:xfrm>
          <a:prstGeom prst="rect">
            <a:avLst/>
          </a:prstGeom>
        </p:spPr>
        <p:txBody>
          <a:bodyPr anchorCtr="0" anchor="b" bIns="91425" lIns="91425" rIns="91425" tIns="91425">
            <a:noAutofit/>
          </a:bodyPr>
          <a:lstStyle/>
          <a:p>
            <a:pPr lvl="0" rtl="0">
              <a:spcBef>
                <a:spcPts val="0"/>
              </a:spcBef>
              <a:buNone/>
            </a:pPr>
            <a:r>
              <a:rPr lang="en"/>
              <a:t>Why use the DAS?	</a:t>
            </a:r>
          </a:p>
        </p:txBody>
      </p:sp>
      <p:sp>
        <p:nvSpPr>
          <p:cNvPr id="456" name="Shape 456"/>
          <p:cNvSpPr txBox="1"/>
          <p:nvPr>
            <p:ph idx="1" type="subTitle"/>
          </p:nvPr>
        </p:nvSpPr>
        <p:spPr>
          <a:xfrm>
            <a:off x="311700" y="2834125"/>
            <a:ext cx="8520600" cy="792600"/>
          </a:xfrm>
          <a:prstGeom prst="rect">
            <a:avLst/>
          </a:prstGeom>
        </p:spPr>
        <p:txBody>
          <a:bodyPr anchorCtr="0" anchor="t" bIns="91425" lIns="91425" rIns="91425" tIns="91425">
            <a:noAutofit/>
          </a:bodyPr>
          <a:lstStyle/>
          <a:p>
            <a:pPr lvl="0">
              <a:spcBef>
                <a:spcPts val="0"/>
              </a:spcBef>
              <a:buNone/>
            </a:pPr>
            <a:r>
              <a:rPr lang="en" sz="1800"/>
              <a:t>Help us build an annotation infrastructure designed for the future.</a:t>
            </a:r>
          </a:p>
          <a:p>
            <a:pPr lvl="0" rtl="0">
              <a:spcBef>
                <a:spcPts val="0"/>
              </a:spcBef>
              <a:buNone/>
            </a:pPr>
            <a:r>
              <a:rPr lang="en" sz="2400">
                <a:solidFill>
                  <a:srgbClr val="4A86E8"/>
                </a:solidFill>
              </a:rPr>
              <a:t>Help us help you!</a:t>
            </a: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Shape 46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Break out sessions</a:t>
            </a:r>
          </a:p>
        </p:txBody>
      </p:sp>
      <p:sp>
        <p:nvSpPr>
          <p:cNvPr id="462" name="Shape 462"/>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t>You can approach:</a:t>
            </a:r>
          </a:p>
          <a:p>
            <a:pPr indent="-228600" lvl="0" marL="457200" rtl="0">
              <a:spcBef>
                <a:spcPts val="0"/>
              </a:spcBef>
              <a:buChar char="-"/>
            </a:pPr>
            <a:r>
              <a:rPr lang="en"/>
              <a:t>Brian, Melanie, or Alex, if you want to become a HB member through the speedy option (5 minutes!)</a:t>
            </a:r>
          </a:p>
          <a:p>
            <a:pPr indent="-228600" lvl="0" marL="457200" rtl="0">
              <a:spcBef>
                <a:spcPts val="0"/>
              </a:spcBef>
              <a:buChar char="-"/>
            </a:pPr>
            <a:r>
              <a:rPr lang="en"/>
              <a:t>For other topics:</a:t>
            </a:r>
          </a:p>
          <a:p>
            <a:pPr indent="-228600" lvl="1" marL="914400" rtl="0">
              <a:spcBef>
                <a:spcPts val="0"/>
              </a:spcBef>
              <a:buChar char="-"/>
            </a:pPr>
            <a:r>
              <a:rPr lang="en"/>
              <a:t>Melanie, Brian, &amp; Middy for tips on donating your own corpus</a:t>
            </a:r>
          </a:p>
          <a:p>
            <a:pPr indent="-228600" lvl="1" marL="914400" rtl="0">
              <a:spcBef>
                <a:spcPts val="0"/>
              </a:spcBef>
              <a:buChar char="-"/>
            </a:pPr>
            <a:r>
              <a:rPr lang="en"/>
              <a:t>Middy &amp; Alex for non-English &amp; bilingual recordings</a:t>
            </a:r>
          </a:p>
          <a:p>
            <a:pPr indent="-228600" lvl="1" marL="914400" rtl="0">
              <a:spcBef>
                <a:spcPts val="0"/>
              </a:spcBef>
              <a:buChar char="-"/>
            </a:pPr>
            <a:r>
              <a:rPr lang="en"/>
              <a:t>Middy for multimodal captures </a:t>
            </a:r>
          </a:p>
          <a:p>
            <a:pPr indent="-228600" lvl="1" marL="914400" rtl="0">
              <a:spcBef>
                <a:spcPts val="0"/>
              </a:spcBef>
              <a:buChar char="-"/>
            </a:pPr>
            <a:r>
              <a:rPr lang="en"/>
              <a:t>Melanie for ethics issues</a:t>
            </a:r>
          </a:p>
          <a:p>
            <a:pPr lvl="0" rtl="0">
              <a:spcBef>
                <a:spcPts val="0"/>
              </a:spcBef>
              <a:buNone/>
            </a:pPr>
            <a:r>
              <a:rPr lang="en"/>
              <a:t>Or you can work by yourself on the following materials...</a:t>
            </a: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Shape 467"/>
          <p:cNvSpPr txBox="1"/>
          <p:nvPr>
            <p:ph type="title"/>
          </p:nvPr>
        </p:nvSpPr>
        <p:spPr>
          <a:xfrm>
            <a:off x="4231825" y="445025"/>
            <a:ext cx="4600500" cy="572700"/>
          </a:xfrm>
          <a:prstGeom prst="rect">
            <a:avLst/>
          </a:prstGeom>
        </p:spPr>
        <p:txBody>
          <a:bodyPr anchorCtr="0" anchor="t" bIns="91425" lIns="91425" rIns="91425" tIns="91425">
            <a:noAutofit/>
          </a:bodyPr>
          <a:lstStyle/>
          <a:p>
            <a:pPr lvl="0" rtl="0">
              <a:spcBef>
                <a:spcPts val="0"/>
              </a:spcBef>
              <a:buNone/>
            </a:pPr>
            <a:r>
              <a:rPr lang="en"/>
              <a:t>Teach yourself</a:t>
            </a:r>
          </a:p>
        </p:txBody>
      </p:sp>
      <p:sp>
        <p:nvSpPr>
          <p:cNvPr id="468" name="Shape 468"/>
          <p:cNvSpPr txBox="1"/>
          <p:nvPr>
            <p:ph idx="1" type="body"/>
          </p:nvPr>
        </p:nvSpPr>
        <p:spPr>
          <a:xfrm>
            <a:off x="0" y="390475"/>
            <a:ext cx="4325100" cy="3416400"/>
          </a:xfrm>
          <a:prstGeom prst="rect">
            <a:avLst/>
          </a:prstGeom>
        </p:spPr>
        <p:txBody>
          <a:bodyPr anchorCtr="0" anchor="t" bIns="91425" lIns="91425" rIns="91425" tIns="91425">
            <a:noAutofit/>
          </a:bodyPr>
          <a:lstStyle/>
          <a:p>
            <a:pPr indent="-228600" lvl="0" marL="457200" rtl="0">
              <a:spcBef>
                <a:spcPts val="0"/>
              </a:spcBef>
              <a:buChar char="-"/>
            </a:pPr>
            <a:r>
              <a:rPr lang="en"/>
              <a:t>Get acquainted with TalkBank</a:t>
            </a:r>
          </a:p>
          <a:p>
            <a:pPr indent="-228600" lvl="0" marL="914400" rtl="0">
              <a:lnSpc>
                <a:spcPct val="100000"/>
              </a:lnSpc>
              <a:spcBef>
                <a:spcPts val="0"/>
              </a:spcBef>
              <a:spcAft>
                <a:spcPts val="0"/>
              </a:spcAft>
              <a:buClr>
                <a:schemeClr val="dk1"/>
              </a:buClr>
              <a:buChar char="●"/>
            </a:pPr>
            <a:r>
              <a:rPr b="1" i="1" lang="en" u="sng">
                <a:solidFill>
                  <a:schemeClr val="accent5"/>
                </a:solidFill>
                <a:hlinkClick r:id="rId3"/>
              </a:rPr>
              <a:t>Listening on the browser</a:t>
            </a:r>
          </a:p>
          <a:p>
            <a:pPr indent="-228600" lvl="0" marL="914400" rtl="0">
              <a:lnSpc>
                <a:spcPct val="100000"/>
              </a:lnSpc>
              <a:spcBef>
                <a:spcPts val="0"/>
              </a:spcBef>
              <a:spcAft>
                <a:spcPts val="0"/>
              </a:spcAft>
              <a:buClr>
                <a:schemeClr val="dk1"/>
              </a:buClr>
              <a:buChar char="●"/>
            </a:pPr>
            <a:r>
              <a:rPr b="1" i="1" lang="en" u="sng">
                <a:solidFill>
                  <a:schemeClr val="accent5"/>
                </a:solidFill>
                <a:hlinkClick r:id="rId4"/>
              </a:rPr>
              <a:t>Searches on the browser</a:t>
            </a:r>
          </a:p>
          <a:p>
            <a:pPr indent="-228600" lvl="0" marL="914400" rtl="0">
              <a:lnSpc>
                <a:spcPct val="100000"/>
              </a:lnSpc>
              <a:spcBef>
                <a:spcPts val="0"/>
              </a:spcBef>
              <a:spcAft>
                <a:spcPts val="0"/>
              </a:spcAft>
              <a:buClr>
                <a:schemeClr val="dk1"/>
              </a:buClr>
              <a:buChar char="●"/>
            </a:pPr>
            <a:r>
              <a:rPr b="1" i="1" lang="en" u="sng">
                <a:solidFill>
                  <a:schemeClr val="accent5"/>
                </a:solidFill>
                <a:hlinkClick r:id="rId5"/>
              </a:rPr>
              <a:t>More powerful CLAN searches</a:t>
            </a:r>
          </a:p>
          <a:p>
            <a:pPr indent="-228600" lvl="0" marL="914400" rtl="0">
              <a:lnSpc>
                <a:spcPct val="100000"/>
              </a:lnSpc>
              <a:spcBef>
                <a:spcPts val="0"/>
              </a:spcBef>
              <a:spcAft>
                <a:spcPts val="0"/>
              </a:spcAft>
              <a:buClr>
                <a:schemeClr val="dk1"/>
              </a:buClr>
              <a:buChar char="●"/>
            </a:pPr>
            <a:r>
              <a:rPr lang="en">
                <a:solidFill>
                  <a:schemeClr val="dk1"/>
                </a:solidFill>
              </a:rPr>
              <a:t>More </a:t>
            </a:r>
            <a:r>
              <a:rPr lang="en" u="sng">
                <a:solidFill>
                  <a:schemeClr val="accent5"/>
                </a:solidFill>
                <a:hlinkClick r:id="rId6"/>
              </a:rPr>
              <a:t>TalkBank Screencasts</a:t>
            </a:r>
          </a:p>
          <a:p>
            <a:pPr indent="-228600" lvl="0" marL="457200" rtl="0">
              <a:spcBef>
                <a:spcPts val="0"/>
              </a:spcBef>
              <a:buChar char="-"/>
            </a:pPr>
            <a:r>
              <a:rPr lang="en"/>
              <a:t>Download HB public data </a:t>
            </a:r>
          </a:p>
          <a:p>
            <a:pPr indent="-317500" lvl="1" marL="914400" rtl="0">
              <a:spcBef>
                <a:spcPts val="0"/>
              </a:spcBef>
              <a:buSzPct val="100000"/>
              <a:buChar char="-"/>
            </a:pPr>
            <a:r>
              <a:rPr lang="en" sz="1400"/>
              <a:t>Through point &amp; click (using a browser) → see </a:t>
            </a:r>
            <a:r>
              <a:rPr lang="en" sz="1400" u="sng">
                <a:solidFill>
                  <a:schemeClr val="hlink"/>
                </a:solidFill>
                <a:hlinkClick r:id="rId7"/>
              </a:rPr>
              <a:t>slides 18-21 in “Using HB”</a:t>
            </a:r>
          </a:p>
          <a:p>
            <a:pPr indent="-317500" lvl="1" marL="914400" rtl="0">
              <a:spcBef>
                <a:spcPts val="0"/>
              </a:spcBef>
              <a:buSzPct val="100000"/>
              <a:buChar char="-"/>
            </a:pPr>
            <a:r>
              <a:rPr lang="en" sz="1400"/>
              <a:t>Through wget (command line) →  </a:t>
            </a:r>
            <a:r>
              <a:rPr lang="en" sz="1400" u="sng">
                <a:solidFill>
                  <a:schemeClr val="hlink"/>
                </a:solidFill>
                <a:hlinkClick r:id="rId8"/>
              </a:rPr>
              <a:t>instructions here</a:t>
            </a:r>
          </a:p>
          <a:p>
            <a:pPr indent="-228600" lvl="0" marL="457200" rtl="0">
              <a:spcBef>
                <a:spcPts val="0"/>
              </a:spcBef>
              <a:buChar char="-"/>
            </a:pPr>
            <a:r>
              <a:rPr lang="en"/>
              <a:t>Start using the </a:t>
            </a:r>
            <a:r>
              <a:rPr lang="en" u="sng">
                <a:solidFill>
                  <a:schemeClr val="accent5"/>
                </a:solidFill>
                <a:hlinkClick r:id="rId9"/>
              </a:rPr>
              <a:t>DAS</a:t>
            </a:r>
          </a:p>
          <a:p>
            <a:pPr indent="-228600" lvl="0" marL="457200" rtl="0">
              <a:spcBef>
                <a:spcPts val="0"/>
              </a:spcBef>
              <a:buChar char="-"/>
            </a:pPr>
            <a:r>
              <a:rPr lang="en"/>
              <a:t>Download HB tools</a:t>
            </a:r>
          </a:p>
          <a:p>
            <a:pPr indent="-317500" lvl="1" marL="914400" rtl="0">
              <a:spcBef>
                <a:spcPts val="0"/>
              </a:spcBef>
              <a:buSzPct val="100000"/>
              <a:buChar char="-"/>
            </a:pPr>
            <a:r>
              <a:rPr lang="en" sz="1400"/>
              <a:t>Through point &amp; click (using a browser) → see </a:t>
            </a:r>
            <a:r>
              <a:rPr lang="en" sz="1400" u="sng">
                <a:solidFill>
                  <a:schemeClr val="accent5"/>
                </a:solidFill>
                <a:hlinkClick r:id="rId10"/>
              </a:rPr>
              <a:t>slides 22-28 in “Using HB”</a:t>
            </a:r>
          </a:p>
          <a:p>
            <a:pPr indent="-317500" lvl="1" marL="914400" rtl="0">
              <a:spcBef>
                <a:spcPts val="0"/>
              </a:spcBef>
              <a:buSzPct val="100000"/>
              <a:buChar char="-"/>
            </a:pPr>
            <a:r>
              <a:rPr lang="en" sz="1400"/>
              <a:t>Using github</a:t>
            </a:r>
          </a:p>
          <a:p>
            <a:pPr indent="-317500" lvl="2" marL="1371600" rtl="0">
              <a:spcBef>
                <a:spcPts val="0"/>
              </a:spcBef>
              <a:buSzPct val="100000"/>
              <a:buChar char="-"/>
            </a:pPr>
            <a:r>
              <a:rPr lang="en" sz="1400" u="sng">
                <a:solidFill>
                  <a:schemeClr val="accent5"/>
                </a:solidFill>
                <a:hlinkClick r:id="rId11"/>
              </a:rPr>
              <a:t>Super short guide to github</a:t>
            </a:r>
            <a:r>
              <a:rPr lang="en" sz="1400"/>
              <a:t>: you just need the clone command </a:t>
            </a:r>
          </a:p>
          <a:p>
            <a:pPr lvl="0" rtl="0">
              <a:spcBef>
                <a:spcPts val="0"/>
              </a:spcBef>
              <a:buNone/>
            </a:pPr>
            <a:r>
              <a:t/>
            </a:r>
            <a:endParaRPr/>
          </a:p>
        </p:txBody>
      </p:sp>
      <p:sp>
        <p:nvSpPr>
          <p:cNvPr id="469" name="Shape 469"/>
          <p:cNvSpPr txBox="1"/>
          <p:nvPr>
            <p:ph idx="2" type="body"/>
          </p:nvPr>
        </p:nvSpPr>
        <p:spPr>
          <a:xfrm>
            <a:off x="4026425" y="1152475"/>
            <a:ext cx="4806000" cy="3416400"/>
          </a:xfrm>
          <a:prstGeom prst="rect">
            <a:avLst/>
          </a:prstGeom>
        </p:spPr>
        <p:txBody>
          <a:bodyPr anchorCtr="0" anchor="t" bIns="91425" lIns="91425" rIns="91425" tIns="91425">
            <a:noAutofit/>
          </a:bodyPr>
          <a:lstStyle/>
          <a:p>
            <a:pPr indent="-228600" lvl="0" marL="457200" rtl="0">
              <a:spcBef>
                <a:spcPts val="0"/>
              </a:spcBef>
              <a:buChar char="-"/>
            </a:pPr>
            <a:r>
              <a:rPr lang="en"/>
              <a:t>Using one of the scripts on the HBCode</a:t>
            </a:r>
          </a:p>
          <a:p>
            <a:pPr indent="-228600" lvl="1" marL="914400" rtl="0">
              <a:spcBef>
                <a:spcPts val="0"/>
              </a:spcBef>
              <a:buChar char="-"/>
            </a:pPr>
            <a:r>
              <a:rPr lang="en"/>
              <a:t>See for instance </a:t>
            </a:r>
            <a:r>
              <a:rPr lang="en" u="sng">
                <a:solidFill>
                  <a:schemeClr val="hlink"/>
                </a:solidFill>
                <a:hlinkClick r:id="rId12"/>
              </a:rPr>
              <a:t>this perl script</a:t>
            </a:r>
          </a:p>
          <a:p>
            <a:pPr indent="-228600" lvl="0" marL="457200" rtl="0">
              <a:spcBef>
                <a:spcPts val="0"/>
              </a:spcBef>
              <a:buChar char="-"/>
            </a:pPr>
            <a:r>
              <a:rPr lang="en"/>
              <a:t>Contributing your code back</a:t>
            </a:r>
          </a:p>
          <a:p>
            <a:pPr indent="-317500" lvl="1" marL="914400" rtl="0">
              <a:spcBef>
                <a:spcPts val="0"/>
              </a:spcBef>
              <a:buSzPct val="100000"/>
              <a:buChar char="-"/>
            </a:pPr>
            <a:r>
              <a:rPr lang="en" sz="1400"/>
              <a:t>Email us the github address for the </a:t>
            </a:r>
            <a:r>
              <a:rPr lang="en" sz="1400"/>
              <a:t>repository you want us to add back</a:t>
            </a:r>
          </a:p>
          <a:p>
            <a:pPr indent="-317500" lvl="1" marL="914400" rtl="0">
              <a:spcBef>
                <a:spcPts val="0"/>
              </a:spcBef>
              <a:buSzPct val="100000"/>
              <a:buChar char="-"/>
            </a:pPr>
            <a:r>
              <a:rPr lang="en" sz="1400"/>
              <a:t>Don’t have a github repo address? You should! </a:t>
            </a:r>
          </a:p>
          <a:p>
            <a:pPr indent="-317500" lvl="2" marL="1371600" rtl="0">
              <a:spcBef>
                <a:spcPts val="0"/>
              </a:spcBef>
              <a:buSzPct val="100000"/>
              <a:buChar char="-"/>
            </a:pPr>
            <a:r>
              <a:rPr lang="en" sz="1400"/>
              <a:t>Terminal users: Start</a:t>
            </a:r>
            <a:r>
              <a:rPr lang="en" sz="1400"/>
              <a:t> </a:t>
            </a:r>
            <a:r>
              <a:rPr lang="en" sz="1400" u="sng">
                <a:solidFill>
                  <a:schemeClr val="accent5"/>
                </a:solidFill>
                <a:hlinkClick r:id="rId13"/>
              </a:rPr>
              <a:t>3h Software Carpentry Git course</a:t>
            </a:r>
          </a:p>
          <a:p>
            <a:pPr indent="-317500" lvl="2" marL="1371600" rtl="0">
              <a:spcBef>
                <a:spcPts val="0"/>
              </a:spcBef>
              <a:buSzPct val="100000"/>
              <a:buChar char="-"/>
            </a:pPr>
            <a:r>
              <a:rPr lang="en" sz="1400"/>
              <a:t>Others: use </a:t>
            </a:r>
            <a:r>
              <a:rPr lang="en" sz="1400" u="sng">
                <a:solidFill>
                  <a:schemeClr val="hlink"/>
                </a:solidFill>
                <a:hlinkClick r:id="rId14"/>
              </a:rPr>
              <a:t>github desktop</a:t>
            </a:r>
            <a:r>
              <a:rPr lang="en" sz="1400"/>
              <a:t>, an app that allows you to github without using a terminal!</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Shape 474"/>
          <p:cNvSpPr txBox="1"/>
          <p:nvPr>
            <p:ph type="ctrTitle"/>
          </p:nvPr>
        </p:nvSpPr>
        <p:spPr>
          <a:xfrm>
            <a:off x="311708" y="744575"/>
            <a:ext cx="8520600" cy="2052600"/>
          </a:xfrm>
          <a:prstGeom prst="rect">
            <a:avLst/>
          </a:prstGeom>
        </p:spPr>
        <p:txBody>
          <a:bodyPr anchorCtr="0" anchor="b" bIns="91425" lIns="91425" rIns="91425" tIns="91425">
            <a:noAutofit/>
          </a:bodyPr>
          <a:lstStyle/>
          <a:p>
            <a:pPr lvl="0" rtl="0">
              <a:spcBef>
                <a:spcPts val="0"/>
              </a:spcBef>
              <a:buNone/>
            </a:pPr>
            <a:r>
              <a:rPr lang="en"/>
              <a:t>Thanks!</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100024" y="152400"/>
            <a:ext cx="2398974" cy="4838699"/>
          </a:xfrm>
          <a:prstGeom prst="rect">
            <a:avLst/>
          </a:prstGeom>
          <a:noFill/>
          <a:ln>
            <a:noFill/>
          </a:ln>
        </p:spPr>
      </p:pic>
      <p:pic>
        <p:nvPicPr>
          <p:cNvPr id="108" name="Shape 108"/>
          <p:cNvPicPr preferRelativeResize="0"/>
          <p:nvPr/>
        </p:nvPicPr>
        <p:blipFill>
          <a:blip r:embed="rId4">
            <a:alphaModFix/>
          </a:blip>
          <a:stretch>
            <a:fillRect/>
          </a:stretch>
        </p:blipFill>
        <p:spPr>
          <a:xfrm>
            <a:off x="4870668" y="171450"/>
            <a:ext cx="2324100" cy="4800600"/>
          </a:xfrm>
          <a:prstGeom prst="rect">
            <a:avLst/>
          </a:prstGeom>
          <a:noFill/>
          <a:ln>
            <a:noFill/>
          </a:ln>
        </p:spPr>
      </p:pic>
      <p:pic>
        <p:nvPicPr>
          <p:cNvPr id="109" name="Shape 109"/>
          <p:cNvPicPr preferRelativeResize="0"/>
          <p:nvPr/>
        </p:nvPicPr>
        <p:blipFill>
          <a:blip r:embed="rId5">
            <a:alphaModFix/>
          </a:blip>
          <a:stretch>
            <a:fillRect/>
          </a:stretch>
        </p:blipFill>
        <p:spPr>
          <a:xfrm>
            <a:off x="2084649" y="390525"/>
            <a:ext cx="2914598" cy="4362448"/>
          </a:xfrm>
          <a:prstGeom prst="rect">
            <a:avLst/>
          </a:prstGeom>
          <a:noFill/>
          <a:ln>
            <a:noFill/>
          </a:ln>
        </p:spPr>
      </p:pic>
      <p:pic>
        <p:nvPicPr>
          <p:cNvPr id="110" name="Shape 110"/>
          <p:cNvPicPr preferRelativeResize="0"/>
          <p:nvPr/>
        </p:nvPicPr>
        <p:blipFill>
          <a:blip r:embed="rId6">
            <a:alphaModFix/>
          </a:blip>
          <a:stretch>
            <a:fillRect/>
          </a:stretch>
        </p:blipFill>
        <p:spPr>
          <a:xfrm>
            <a:off x="6777050" y="104775"/>
            <a:ext cx="1905000" cy="4933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pic>
        <p:nvPicPr>
          <p:cNvPr descr="IMG_0088.JPG" id="115" name="Shape 115"/>
          <p:cNvPicPr preferRelativeResize="0"/>
          <p:nvPr/>
        </p:nvPicPr>
        <p:blipFill rotWithShape="1">
          <a:blip r:embed="rId3">
            <a:alphaModFix/>
          </a:blip>
          <a:srcRect b="0" l="0" r="0" t="0"/>
          <a:stretch/>
        </p:blipFill>
        <p:spPr>
          <a:xfrm>
            <a:off x="1025693" y="978559"/>
            <a:ext cx="4198653" cy="4198653"/>
          </a:xfrm>
          <a:prstGeom prst="rect">
            <a:avLst/>
          </a:prstGeom>
          <a:noFill/>
          <a:ln>
            <a:noFill/>
          </a:ln>
        </p:spPr>
      </p:pic>
      <p:pic>
        <p:nvPicPr>
          <p:cNvPr descr="unnamed.jpg" id="116" name="Shape 116"/>
          <p:cNvPicPr preferRelativeResize="0"/>
          <p:nvPr/>
        </p:nvPicPr>
        <p:blipFill rotWithShape="1">
          <a:blip r:embed="rId4">
            <a:alphaModFix/>
          </a:blip>
          <a:srcRect b="0" l="0" r="0" t="0"/>
          <a:stretch/>
        </p:blipFill>
        <p:spPr>
          <a:xfrm>
            <a:off x="6381249" y="1338495"/>
            <a:ext cx="1528761" cy="2359818"/>
          </a:xfrm>
          <a:prstGeom prst="rect">
            <a:avLst/>
          </a:prstGeom>
          <a:noFill/>
          <a:ln>
            <a:noFill/>
          </a:ln>
        </p:spPr>
      </p:pic>
      <p:sp>
        <p:nvSpPr>
          <p:cNvPr id="117" name="Shape 117"/>
          <p:cNvSpPr txBox="1"/>
          <p:nvPr/>
        </p:nvSpPr>
        <p:spPr>
          <a:xfrm>
            <a:off x="6335753" y="2993175"/>
            <a:ext cx="1322347" cy="484748"/>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b="0" i="0" lang="en" sz="1400" u="none" cap="none" strike="noStrike">
                <a:solidFill>
                  <a:schemeClr val="lt1"/>
                </a:solidFill>
                <a:latin typeface="Avenir"/>
                <a:ea typeface="Avenir"/>
                <a:cs typeface="Avenir"/>
                <a:sym typeface="Avenir"/>
              </a:rPr>
              <a:t>Photo credit: Heidi Colleran</a:t>
            </a:r>
          </a:p>
        </p:txBody>
      </p:sp>
      <p:sp>
        <p:nvSpPr>
          <p:cNvPr id="118" name="Shape 118"/>
          <p:cNvSpPr txBox="1"/>
          <p:nvPr/>
        </p:nvSpPr>
        <p:spPr>
          <a:xfrm>
            <a:off x="5594124" y="3930800"/>
            <a:ext cx="2316000" cy="11079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lang="en" sz="1400">
                <a:solidFill>
                  <a:schemeClr val="dk1"/>
                </a:solidFill>
                <a:latin typeface="Calibri"/>
                <a:ea typeface="Calibri"/>
                <a:cs typeface="Calibri"/>
                <a:sym typeface="Calibri"/>
              </a:rPr>
              <a:t>LENA – 16h – </a:t>
            </a:r>
            <a:br>
              <a:rPr lang="en" sz="1400">
                <a:solidFill>
                  <a:schemeClr val="dk1"/>
                </a:solidFill>
                <a:latin typeface="Calibri"/>
                <a:ea typeface="Calibri"/>
                <a:cs typeface="Calibri"/>
                <a:sym typeface="Calibri"/>
              </a:rPr>
            </a:br>
            <a:r>
              <a:rPr lang="en" sz="1400">
                <a:solidFill>
                  <a:schemeClr val="dk1"/>
                </a:solidFill>
                <a:latin typeface="Calibri"/>
                <a:ea typeface="Calibri"/>
                <a:cs typeface="Calibri"/>
                <a:sym typeface="Calibri"/>
              </a:rPr>
              <a:t>$330, can only be analyzed/audio export with proprietary software (many $1,000s)</a:t>
            </a:r>
          </a:p>
        </p:txBody>
      </p:sp>
      <p:cxnSp>
        <p:nvCxnSpPr>
          <p:cNvPr id="119" name="Shape 119"/>
          <p:cNvCxnSpPr/>
          <p:nvPr/>
        </p:nvCxnSpPr>
        <p:spPr>
          <a:xfrm>
            <a:off x="4170556" y="2772783"/>
            <a:ext cx="1538868" cy="1124568"/>
          </a:xfrm>
          <a:prstGeom prst="straightConnector1">
            <a:avLst/>
          </a:prstGeom>
          <a:noFill/>
          <a:ln cap="flat" cmpd="sng" w="12700">
            <a:solidFill>
              <a:schemeClr val="accent1"/>
            </a:solidFill>
            <a:prstDash val="solid"/>
            <a:miter/>
            <a:headEnd len="med" w="med" type="none"/>
            <a:tailEnd len="lg" w="lg" type="triangle"/>
          </a:ln>
        </p:spPr>
      </p:cxnSp>
      <p:sp>
        <p:nvSpPr>
          <p:cNvPr id="120" name="Shape 120"/>
          <p:cNvSpPr txBox="1"/>
          <p:nvPr/>
        </p:nvSpPr>
        <p:spPr>
          <a:xfrm>
            <a:off x="2849137" y="213772"/>
            <a:ext cx="2491833" cy="276999"/>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lang="en" sz="1400">
                <a:solidFill>
                  <a:schemeClr val="dk1"/>
                </a:solidFill>
                <a:latin typeface="Calibri"/>
                <a:ea typeface="Calibri"/>
                <a:cs typeface="Calibri"/>
                <a:sym typeface="Calibri"/>
              </a:rPr>
              <a:t>Olympus – 15h – $250</a:t>
            </a:r>
          </a:p>
        </p:txBody>
      </p:sp>
      <p:sp>
        <p:nvSpPr>
          <p:cNvPr id="121" name="Shape 121"/>
          <p:cNvSpPr txBox="1"/>
          <p:nvPr/>
        </p:nvSpPr>
        <p:spPr>
          <a:xfrm>
            <a:off x="5340971" y="281688"/>
            <a:ext cx="2491833" cy="276999"/>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lang="en" sz="1400">
                <a:solidFill>
                  <a:schemeClr val="dk1"/>
                </a:solidFill>
                <a:latin typeface="Calibri"/>
                <a:ea typeface="Calibri"/>
                <a:cs typeface="Calibri"/>
                <a:sym typeface="Calibri"/>
              </a:rPr>
              <a:t>Spy USB– 15h – $20</a:t>
            </a:r>
          </a:p>
        </p:txBody>
      </p:sp>
      <p:cxnSp>
        <p:nvCxnSpPr>
          <p:cNvPr id="122" name="Shape 122"/>
          <p:cNvCxnSpPr/>
          <p:nvPr/>
        </p:nvCxnSpPr>
        <p:spPr>
          <a:xfrm flipH="1" rot="10800000">
            <a:off x="3639983" y="558688"/>
            <a:ext cx="179310" cy="1959715"/>
          </a:xfrm>
          <a:prstGeom prst="straightConnector1">
            <a:avLst/>
          </a:prstGeom>
          <a:noFill/>
          <a:ln cap="flat" cmpd="sng" w="12700">
            <a:solidFill>
              <a:schemeClr val="accent1"/>
            </a:solidFill>
            <a:prstDash val="solid"/>
            <a:miter/>
            <a:headEnd len="med" w="med" type="none"/>
            <a:tailEnd len="lg" w="lg" type="triangle"/>
          </a:ln>
        </p:spPr>
      </p:cxnSp>
      <p:cxnSp>
        <p:nvCxnSpPr>
          <p:cNvPr id="123" name="Shape 123"/>
          <p:cNvCxnSpPr/>
          <p:nvPr/>
        </p:nvCxnSpPr>
        <p:spPr>
          <a:xfrm flipH="1" rot="10800000">
            <a:off x="4170556" y="688353"/>
            <a:ext cx="1725614" cy="1369046"/>
          </a:xfrm>
          <a:prstGeom prst="straightConnector1">
            <a:avLst/>
          </a:prstGeom>
          <a:noFill/>
          <a:ln cap="flat" cmpd="sng" w="12700">
            <a:solidFill>
              <a:schemeClr val="accent1"/>
            </a:solidFill>
            <a:prstDash val="solid"/>
            <a:miter/>
            <a:headEnd len="med" w="med" type="none"/>
            <a:tailEnd len="lg" w="lg"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Shape 128"/>
          <p:cNvSpPr txBox="1"/>
          <p:nvPr/>
        </p:nvSpPr>
        <p:spPr>
          <a:xfrm>
            <a:off x="4821304" y="200725"/>
            <a:ext cx="3800099" cy="3462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lang="en" sz="1800">
                <a:solidFill>
                  <a:schemeClr val="dk1"/>
                </a:solidFill>
                <a:latin typeface="Calibri"/>
                <a:ea typeface="Calibri"/>
                <a:cs typeface="Calibri"/>
                <a:sym typeface="Calibri"/>
              </a:rPr>
              <a:t>Casillas </a:t>
            </a:r>
            <a:r>
              <a:rPr i="1" lang="en" sz="1800">
                <a:solidFill>
                  <a:schemeClr val="dk1"/>
                </a:solidFill>
                <a:latin typeface="Calibri"/>
                <a:ea typeface="Calibri"/>
                <a:cs typeface="Calibri"/>
                <a:sym typeface="Calibri"/>
              </a:rPr>
              <a:t>in progress</a:t>
            </a:r>
          </a:p>
          <a:p>
            <a:pPr indent="0" lvl="0" marL="0" marR="0" rtl="0" algn="l">
              <a:spcBef>
                <a:spcPts val="0"/>
              </a:spcBef>
              <a:buSzPct val="25000"/>
              <a:buNone/>
            </a:pPr>
            <a:r>
              <a:rPr i="1" lang="en" sz="1800">
                <a:solidFill>
                  <a:schemeClr val="dk1"/>
                </a:solidFill>
                <a:latin typeface="Calibri"/>
                <a:ea typeface="Calibri"/>
                <a:cs typeface="Calibri"/>
                <a:sym typeface="Calibri"/>
              </a:rPr>
              <a:t>Come to her talk on Friday!</a:t>
            </a:r>
          </a:p>
        </p:txBody>
      </p:sp>
      <p:pic>
        <p:nvPicPr>
          <p:cNvPr id="129" name="Shape 129"/>
          <p:cNvPicPr preferRelativeResize="0"/>
          <p:nvPr/>
        </p:nvPicPr>
        <p:blipFill>
          <a:blip r:embed="rId4">
            <a:alphaModFix/>
          </a:blip>
          <a:stretch>
            <a:fillRect/>
          </a:stretch>
        </p:blipFill>
        <p:spPr>
          <a:xfrm>
            <a:off x="926925" y="81275"/>
            <a:ext cx="3563888" cy="4838700"/>
          </a:xfrm>
          <a:prstGeom prst="rect">
            <a:avLst/>
          </a:prstGeom>
          <a:noFill/>
          <a:ln>
            <a:noFill/>
          </a:ln>
        </p:spPr>
      </p:pic>
      <p:pic>
        <p:nvPicPr>
          <p:cNvPr id="130" name="Shape 130"/>
          <p:cNvPicPr preferRelativeResize="0"/>
          <p:nvPr/>
        </p:nvPicPr>
        <p:blipFill rotWithShape="1">
          <a:blip r:embed="rId5">
            <a:alphaModFix/>
          </a:blip>
          <a:srcRect b="9943" l="0" r="0" t="7670"/>
          <a:stretch/>
        </p:blipFill>
        <p:spPr>
          <a:xfrm>
            <a:off x="4710650" y="1072150"/>
            <a:ext cx="3563900" cy="388603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Shape 135"/>
          <p:cNvSpPr txBox="1"/>
          <p:nvPr>
            <p:ph type="title"/>
          </p:nvPr>
        </p:nvSpPr>
        <p:spPr>
          <a:xfrm>
            <a:off x="457200" y="-1381"/>
            <a:ext cx="8229600" cy="714181"/>
          </a:xfrm>
          <a:prstGeom prst="rect">
            <a:avLst/>
          </a:prstGeom>
          <a:noFill/>
          <a:ln>
            <a:noFill/>
          </a:ln>
        </p:spPr>
        <p:txBody>
          <a:bodyPr anchorCtr="0" anchor="ctr" bIns="45700" lIns="91425" rIns="91425" tIns="45700">
            <a:noAutofit/>
          </a:bodyPr>
          <a:lstStyle/>
          <a:p>
            <a:pPr indent="0" lvl="0" marL="0" marR="0" rtl="0" algn="l">
              <a:spcBef>
                <a:spcPts val="0"/>
              </a:spcBef>
              <a:spcAft>
                <a:spcPts val="0"/>
              </a:spcAft>
              <a:buSzPct val="25000"/>
              <a:buNone/>
            </a:pPr>
            <a:r>
              <a:rPr b="0" i="0" lang="en" sz="2880" u="none" cap="none" strike="noStrike">
                <a:solidFill>
                  <a:schemeClr val="lt1"/>
                </a:solidFill>
                <a:latin typeface="Arial"/>
                <a:ea typeface="Arial"/>
                <a:cs typeface="Arial"/>
                <a:sym typeface="Arial"/>
              </a:rPr>
              <a:t>Multimodal Interaction Recorder for Children MIRC (Abels &amp; Abels)</a:t>
            </a:r>
          </a:p>
        </p:txBody>
      </p:sp>
      <p:grpSp>
        <p:nvGrpSpPr>
          <p:cNvPr id="136" name="Shape 136"/>
          <p:cNvGrpSpPr/>
          <p:nvPr/>
        </p:nvGrpSpPr>
        <p:grpSpPr>
          <a:xfrm>
            <a:off x="7884368" y="16991352"/>
            <a:ext cx="4945055" cy="2738025"/>
            <a:chOff x="10764688" y="21214975"/>
            <a:chExt cx="8905495" cy="6531020"/>
          </a:xfrm>
        </p:grpSpPr>
        <p:grpSp>
          <p:nvGrpSpPr>
            <p:cNvPr id="137" name="Shape 137"/>
            <p:cNvGrpSpPr/>
            <p:nvPr/>
          </p:nvGrpSpPr>
          <p:grpSpPr>
            <a:xfrm>
              <a:off x="10764688" y="21214975"/>
              <a:ext cx="8905495" cy="6085321"/>
              <a:chOff x="11003195" y="21182254"/>
              <a:chExt cx="8905495" cy="6085321"/>
            </a:xfrm>
          </p:grpSpPr>
          <p:pic>
            <p:nvPicPr>
              <p:cNvPr descr="DSC_0033.jpg" id="138" name="Shape 138"/>
              <p:cNvPicPr preferRelativeResize="0"/>
              <p:nvPr/>
            </p:nvPicPr>
            <p:blipFill rotWithShape="1">
              <a:blip r:embed="rId3">
                <a:alphaModFix/>
              </a:blip>
              <a:srcRect b="0" l="0" r="0" t="0"/>
              <a:stretch/>
            </p:blipFill>
            <p:spPr>
              <a:xfrm>
                <a:off x="11003195" y="24577254"/>
                <a:ext cx="3423982" cy="1925990"/>
              </a:xfrm>
              <a:prstGeom prst="rect">
                <a:avLst/>
              </a:prstGeom>
              <a:noFill/>
              <a:ln>
                <a:noFill/>
              </a:ln>
            </p:spPr>
          </p:pic>
          <p:pic>
            <p:nvPicPr>
              <p:cNvPr id="139" name="Shape 139"/>
              <p:cNvPicPr preferRelativeResize="0"/>
              <p:nvPr/>
            </p:nvPicPr>
            <p:blipFill rotWithShape="1">
              <a:blip r:embed="rId4">
                <a:alphaModFix/>
              </a:blip>
              <a:srcRect b="0" l="0" r="0" t="0"/>
              <a:stretch/>
            </p:blipFill>
            <p:spPr>
              <a:xfrm>
                <a:off x="11340752" y="21503007"/>
                <a:ext cx="3096315" cy="2328633"/>
              </a:xfrm>
              <a:prstGeom prst="rect">
                <a:avLst/>
              </a:prstGeom>
              <a:noFill/>
              <a:ln>
                <a:noFill/>
              </a:ln>
            </p:spPr>
          </p:pic>
          <p:pic>
            <p:nvPicPr>
              <p:cNvPr descr="20170313_110955.jpg" id="140" name="Shape 140"/>
              <p:cNvPicPr preferRelativeResize="0"/>
              <p:nvPr/>
            </p:nvPicPr>
            <p:blipFill rotWithShape="1">
              <a:blip r:embed="rId5">
                <a:alphaModFix/>
              </a:blip>
              <a:srcRect b="0" l="0" r="0" t="0"/>
              <a:stretch/>
            </p:blipFill>
            <p:spPr>
              <a:xfrm>
                <a:off x="14607643" y="21331612"/>
                <a:ext cx="5301047" cy="3180627"/>
              </a:xfrm>
              <a:prstGeom prst="rect">
                <a:avLst/>
              </a:prstGeom>
              <a:noFill/>
              <a:ln>
                <a:noFill/>
              </a:ln>
            </p:spPr>
          </p:pic>
          <p:sp>
            <p:nvSpPr>
              <p:cNvPr id="141" name="Shape 141"/>
              <p:cNvSpPr/>
              <p:nvPr/>
            </p:nvSpPr>
            <p:spPr>
              <a:xfrm rot="-2421611">
                <a:off x="12230059" y="23485226"/>
                <a:ext cx="3989770" cy="750020"/>
              </a:xfrm>
              <a:custGeom>
                <a:pathLst>
                  <a:path extrusionOk="0" h="120000" w="120000">
                    <a:moveTo>
                      <a:pt x="0" y="120000"/>
                    </a:moveTo>
                    <a:cubicBezTo>
                      <a:pt x="20909" y="63169"/>
                      <a:pt x="41818" y="6338"/>
                      <a:pt x="61818" y="293"/>
                    </a:cubicBezTo>
                    <a:cubicBezTo>
                      <a:pt x="81818" y="-5752"/>
                      <a:pt x="120000" y="83725"/>
                      <a:pt x="120000" y="83725"/>
                    </a:cubicBezTo>
                    <a:lnTo>
                      <a:pt x="120000" y="83725"/>
                    </a:lnTo>
                  </a:path>
                </a:pathLst>
              </a:custGeom>
              <a:noFill/>
              <a:ln cap="flat" cmpd="sng" w="76200">
                <a:solidFill>
                  <a:schemeClr val="accent6"/>
                </a:solidFill>
                <a:prstDash val="solid"/>
                <a:round/>
                <a:headEnd len="med" w="med" type="none"/>
                <a:tailEnd len="med" w="med" type="none"/>
              </a:ln>
              <a:effectLst>
                <a:outerShdw blurRad="39999" rotWithShape="0" dir="5400000" dist="20000">
                  <a:srgbClr val="000000">
                    <a:alpha val="37647"/>
                  </a:srgbClr>
                </a:outerShdw>
              </a:effectLst>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2" name="Shape 142"/>
              <p:cNvSpPr/>
              <p:nvPr/>
            </p:nvSpPr>
            <p:spPr>
              <a:xfrm>
                <a:off x="13430232" y="21182254"/>
                <a:ext cx="4436532" cy="932682"/>
              </a:xfrm>
              <a:custGeom>
                <a:pathLst>
                  <a:path extrusionOk="0" h="120000" w="120000">
                    <a:moveTo>
                      <a:pt x="0" y="78999"/>
                    </a:moveTo>
                    <a:cubicBezTo>
                      <a:pt x="17945" y="36446"/>
                      <a:pt x="35890" y="-6107"/>
                      <a:pt x="55890" y="726"/>
                    </a:cubicBezTo>
                    <a:cubicBezTo>
                      <a:pt x="75890" y="7559"/>
                      <a:pt x="120000" y="120000"/>
                      <a:pt x="120000" y="120000"/>
                    </a:cubicBezTo>
                    <a:lnTo>
                      <a:pt x="120000" y="120000"/>
                    </a:lnTo>
                  </a:path>
                </a:pathLst>
              </a:custGeom>
              <a:noFill/>
              <a:ln cap="flat" cmpd="sng" w="76200">
                <a:solidFill>
                  <a:schemeClr val="accent6"/>
                </a:solidFill>
                <a:prstDash val="solid"/>
                <a:round/>
                <a:headEnd len="med" w="med" type="none"/>
                <a:tailEnd len="med" w="med" type="none"/>
              </a:ln>
              <a:effectLst>
                <a:outerShdw blurRad="39999" rotWithShape="0" dir="5400000" dist="20000">
                  <a:srgbClr val="000000">
                    <a:alpha val="37647"/>
                  </a:srgbClr>
                </a:outerShdw>
              </a:effectLst>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3" name="Shape 143"/>
              <p:cNvSpPr/>
              <p:nvPr/>
            </p:nvSpPr>
            <p:spPr>
              <a:xfrm>
                <a:off x="15494406" y="23202095"/>
                <a:ext cx="222255" cy="3829295"/>
              </a:xfrm>
              <a:custGeom>
                <a:pathLst>
                  <a:path extrusionOk="0" h="120000" w="120000">
                    <a:moveTo>
                      <a:pt x="119999" y="119999"/>
                    </a:moveTo>
                    <a:cubicBezTo>
                      <a:pt x="68947" y="70434"/>
                      <a:pt x="17894" y="20869"/>
                      <a:pt x="0" y="0"/>
                    </a:cubicBezTo>
                  </a:path>
                </a:pathLst>
              </a:custGeom>
              <a:noFill/>
              <a:ln cap="flat" cmpd="sng" w="76200">
                <a:solidFill>
                  <a:schemeClr val="accent6"/>
                </a:solidFill>
                <a:prstDash val="solid"/>
                <a:round/>
                <a:headEnd len="med" w="med" type="none"/>
                <a:tailEnd len="med" w="med" type="none"/>
              </a:ln>
              <a:effectLst>
                <a:outerShdw blurRad="39999" rotWithShape="0" dir="5400000" dist="20000">
                  <a:srgbClr val="000000">
                    <a:alpha val="37647"/>
                  </a:srgbClr>
                </a:outerShdw>
              </a:effectLst>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4" name="Shape 144"/>
              <p:cNvSpPr/>
              <p:nvPr/>
            </p:nvSpPr>
            <p:spPr>
              <a:xfrm flipH="1">
                <a:off x="17866765" y="23164800"/>
                <a:ext cx="491065" cy="3619935"/>
              </a:xfrm>
              <a:custGeom>
                <a:pathLst>
                  <a:path extrusionOk="0" h="120000" w="120000">
                    <a:moveTo>
                      <a:pt x="119999" y="119999"/>
                    </a:moveTo>
                    <a:cubicBezTo>
                      <a:pt x="68947" y="70434"/>
                      <a:pt x="17894" y="20869"/>
                      <a:pt x="0" y="0"/>
                    </a:cubicBezTo>
                  </a:path>
                </a:pathLst>
              </a:custGeom>
              <a:noFill/>
              <a:ln cap="flat" cmpd="sng" w="76200">
                <a:solidFill>
                  <a:schemeClr val="accent6"/>
                </a:solidFill>
                <a:prstDash val="solid"/>
                <a:round/>
                <a:headEnd len="med" w="med" type="none"/>
                <a:tailEnd len="med" w="med" type="none"/>
              </a:ln>
              <a:effectLst>
                <a:outerShdw blurRad="39999" rotWithShape="0" dir="5400000" dist="20000">
                  <a:srgbClr val="000000">
                    <a:alpha val="37647"/>
                  </a:srgbClr>
                </a:outerShdw>
              </a:effectLst>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5" name="Shape 145"/>
              <p:cNvSpPr/>
              <p:nvPr/>
            </p:nvSpPr>
            <p:spPr>
              <a:xfrm flipH="1">
                <a:off x="18929333" y="23164800"/>
                <a:ext cx="266698" cy="3619935"/>
              </a:xfrm>
              <a:custGeom>
                <a:pathLst>
                  <a:path extrusionOk="0" h="120000" w="120000">
                    <a:moveTo>
                      <a:pt x="119999" y="119999"/>
                    </a:moveTo>
                    <a:cubicBezTo>
                      <a:pt x="68947" y="70434"/>
                      <a:pt x="17894" y="20869"/>
                      <a:pt x="0" y="0"/>
                    </a:cubicBezTo>
                  </a:path>
                </a:pathLst>
              </a:custGeom>
              <a:noFill/>
              <a:ln cap="flat" cmpd="sng" w="76200">
                <a:solidFill>
                  <a:schemeClr val="accent6"/>
                </a:solidFill>
                <a:prstDash val="solid"/>
                <a:round/>
                <a:headEnd len="med" w="med" type="none"/>
                <a:tailEnd len="med" w="med" type="none"/>
              </a:ln>
              <a:effectLst>
                <a:outerShdw blurRad="39999" rotWithShape="0" dir="5400000" dist="20000">
                  <a:srgbClr val="000000">
                    <a:alpha val="37647"/>
                  </a:srgbClr>
                </a:outerShdw>
              </a:effectLst>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6" name="Shape 146"/>
              <p:cNvSpPr/>
              <p:nvPr/>
            </p:nvSpPr>
            <p:spPr>
              <a:xfrm>
                <a:off x="16585004" y="23025100"/>
                <a:ext cx="350427" cy="3594775"/>
              </a:xfrm>
              <a:custGeom>
                <a:pathLst>
                  <a:path extrusionOk="0" h="120000" w="120000">
                    <a:moveTo>
                      <a:pt x="119999" y="119999"/>
                    </a:moveTo>
                    <a:cubicBezTo>
                      <a:pt x="68947" y="70434"/>
                      <a:pt x="17894" y="20869"/>
                      <a:pt x="0" y="0"/>
                    </a:cubicBezTo>
                  </a:path>
                </a:pathLst>
              </a:custGeom>
              <a:noFill/>
              <a:ln cap="flat" cmpd="sng" w="76200">
                <a:solidFill>
                  <a:schemeClr val="accent6"/>
                </a:solidFill>
                <a:prstDash val="solid"/>
                <a:round/>
                <a:headEnd len="med" w="med" type="none"/>
                <a:tailEnd len="med" w="med" type="none"/>
              </a:ln>
              <a:effectLst>
                <a:outerShdw blurRad="39999" rotWithShape="0" dir="5400000" dist="20000">
                  <a:srgbClr val="000000">
                    <a:alpha val="37647"/>
                  </a:srgbClr>
                </a:outerShdw>
              </a:effectLst>
            </p:spPr>
            <p:txBody>
              <a:bodyPr anchorCtr="0" anchor="ctr" bIns="45700" lIns="91425" rIns="91425"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20170329_123744.jpg" id="147" name="Shape 147"/>
              <p:cNvPicPr preferRelativeResize="0"/>
              <p:nvPr/>
            </p:nvPicPr>
            <p:blipFill rotWithShape="1">
              <a:blip r:embed="rId6">
                <a:alphaModFix/>
              </a:blip>
              <a:srcRect b="38806" l="32345" r="0" t="13581"/>
              <a:stretch/>
            </p:blipFill>
            <p:spPr>
              <a:xfrm>
                <a:off x="16438176" y="25920700"/>
                <a:ext cx="3189656" cy="1346875"/>
              </a:xfrm>
              <a:prstGeom prst="rect">
                <a:avLst/>
              </a:prstGeom>
              <a:noFill/>
              <a:ln>
                <a:noFill/>
              </a:ln>
            </p:spPr>
          </p:pic>
        </p:grpSp>
        <p:pic>
          <p:nvPicPr>
            <p:cNvPr descr="20170329_123725.jpg" id="148" name="Shape 148"/>
            <p:cNvPicPr preferRelativeResize="0"/>
            <p:nvPr/>
          </p:nvPicPr>
          <p:blipFill rotWithShape="1">
            <a:blip r:embed="rId7">
              <a:alphaModFix/>
            </a:blip>
            <a:srcRect b="31816" l="0" r="74366" t="0"/>
            <a:stretch/>
          </p:blipFill>
          <p:spPr>
            <a:xfrm>
              <a:off x="14725128" y="25751479"/>
              <a:ext cx="1249771" cy="1994516"/>
            </a:xfrm>
            <a:prstGeom prst="rect">
              <a:avLst/>
            </a:prstGeom>
            <a:noFill/>
            <a:ln>
              <a:noFill/>
            </a:ln>
          </p:spPr>
        </p:pic>
      </p:grpSp>
      <p:pic>
        <p:nvPicPr>
          <p:cNvPr id="149" name="Shape 149"/>
          <p:cNvPicPr preferRelativeResize="0"/>
          <p:nvPr/>
        </p:nvPicPr>
        <p:blipFill rotWithShape="1">
          <a:blip r:embed="rId8">
            <a:alphaModFix/>
          </a:blip>
          <a:srcRect b="0" l="0" r="0" t="0"/>
          <a:stretch/>
        </p:blipFill>
        <p:spPr>
          <a:xfrm>
            <a:off x="6395689" y="987550"/>
            <a:ext cx="2134200" cy="3168300"/>
          </a:xfrm>
          <a:prstGeom prst="rect">
            <a:avLst/>
          </a:prstGeom>
          <a:noFill/>
          <a:ln>
            <a:noFill/>
          </a:ln>
        </p:spPr>
      </p:pic>
      <p:pic>
        <p:nvPicPr>
          <p:cNvPr descr="DSC_0033.jpg" id="150" name="Shape 150"/>
          <p:cNvPicPr preferRelativeResize="0"/>
          <p:nvPr/>
        </p:nvPicPr>
        <p:blipFill rotWithShape="1">
          <a:blip r:embed="rId3">
            <a:alphaModFix/>
          </a:blip>
          <a:srcRect b="0" l="0" r="0" t="0"/>
          <a:stretch/>
        </p:blipFill>
        <p:spPr>
          <a:xfrm>
            <a:off x="881749" y="2494727"/>
            <a:ext cx="1638600" cy="722100"/>
          </a:xfrm>
          <a:prstGeom prst="rect">
            <a:avLst/>
          </a:prstGeom>
          <a:noFill/>
          <a:ln>
            <a:noFill/>
          </a:ln>
        </p:spPr>
      </p:pic>
      <p:pic>
        <p:nvPicPr>
          <p:cNvPr id="151" name="Shape 151"/>
          <p:cNvPicPr preferRelativeResize="0"/>
          <p:nvPr/>
        </p:nvPicPr>
        <p:blipFill rotWithShape="1">
          <a:blip r:embed="rId4">
            <a:alphaModFix/>
          </a:blip>
          <a:srcRect b="0" l="0" r="0" t="0"/>
          <a:stretch/>
        </p:blipFill>
        <p:spPr>
          <a:xfrm>
            <a:off x="1038567" y="1338395"/>
            <a:ext cx="1482000" cy="873300"/>
          </a:xfrm>
          <a:prstGeom prst="rect">
            <a:avLst/>
          </a:prstGeom>
          <a:noFill/>
          <a:ln>
            <a:noFill/>
          </a:ln>
        </p:spPr>
      </p:pic>
      <p:pic>
        <p:nvPicPr>
          <p:cNvPr descr="20170313_110955.jpg" id="152" name="Shape 152"/>
          <p:cNvPicPr preferRelativeResize="0"/>
          <p:nvPr/>
        </p:nvPicPr>
        <p:blipFill rotWithShape="1">
          <a:blip r:embed="rId9">
            <a:alphaModFix/>
          </a:blip>
          <a:srcRect b="0" l="0" r="0" t="0"/>
          <a:stretch/>
        </p:blipFill>
        <p:spPr>
          <a:xfrm>
            <a:off x="2606793" y="1277610"/>
            <a:ext cx="2537100" cy="1192800"/>
          </a:xfrm>
          <a:prstGeom prst="rect">
            <a:avLst/>
          </a:prstGeom>
          <a:noFill/>
          <a:ln>
            <a:noFill/>
          </a:ln>
        </p:spPr>
      </p:pic>
      <p:sp>
        <p:nvSpPr>
          <p:cNvPr id="153" name="Shape 153"/>
          <p:cNvSpPr/>
          <p:nvPr/>
        </p:nvSpPr>
        <p:spPr>
          <a:xfrm rot="-2019768">
            <a:off x="1549602" y="2067674"/>
            <a:ext cx="1748137" cy="316129"/>
          </a:xfrm>
          <a:custGeom>
            <a:pathLst>
              <a:path extrusionOk="0" h="120000" w="120000">
                <a:moveTo>
                  <a:pt x="0" y="120000"/>
                </a:moveTo>
                <a:cubicBezTo>
                  <a:pt x="20909" y="63169"/>
                  <a:pt x="41818" y="6338"/>
                  <a:pt x="61818" y="293"/>
                </a:cubicBezTo>
                <a:cubicBezTo>
                  <a:pt x="81818" y="-5752"/>
                  <a:pt x="120000" y="83725"/>
                  <a:pt x="120000" y="83725"/>
                </a:cubicBezTo>
                <a:lnTo>
                  <a:pt x="120000" y="83725"/>
                </a:lnTo>
              </a:path>
            </a:pathLst>
          </a:custGeom>
          <a:noFill/>
          <a:ln cap="flat" cmpd="sng" w="76200">
            <a:solidFill>
              <a:srgbClr val="C49B35"/>
            </a:solidFill>
            <a:prstDash val="solid"/>
            <a:round/>
            <a:headEnd len="med" w="med" type="none"/>
            <a:tailEnd len="med" w="med" type="none"/>
          </a:ln>
          <a:effectLst>
            <a:outerShdw blurRad="39999" rotWithShape="0" dir="5400000" dist="20000">
              <a:srgbClr val="000000">
                <a:alpha val="37647"/>
              </a:srgbClr>
            </a:outerShdw>
          </a:effectLst>
        </p:spPr>
        <p:txBody>
          <a:bodyPr anchorCtr="0" anchor="ctr" bIns="45700" lIns="91425" rIns="91425" tIns="45700">
            <a:noAutofit/>
          </a:bodyPr>
          <a:lstStyle/>
          <a:p>
            <a:pPr indent="0" lvl="0" marL="0" marR="0" rtl="0" algn="ctr">
              <a:spcBef>
                <a:spcPts val="0"/>
              </a:spcBef>
              <a:spcAft>
                <a:spcPts val="0"/>
              </a:spcAft>
              <a:buNone/>
            </a:pPr>
            <a:r>
              <a:t/>
            </a:r>
            <a:endParaRPr sz="8200">
              <a:solidFill>
                <a:schemeClr val="dk1"/>
              </a:solidFill>
              <a:latin typeface="Arial"/>
              <a:ea typeface="Arial"/>
              <a:cs typeface="Arial"/>
              <a:sym typeface="Arial"/>
            </a:endParaRPr>
          </a:p>
        </p:txBody>
      </p:sp>
      <p:sp>
        <p:nvSpPr>
          <p:cNvPr id="154" name="Shape 154"/>
          <p:cNvSpPr/>
          <p:nvPr/>
        </p:nvSpPr>
        <p:spPr>
          <a:xfrm>
            <a:off x="1753071" y="1221600"/>
            <a:ext cx="2218266" cy="349755"/>
          </a:xfrm>
          <a:custGeom>
            <a:pathLst>
              <a:path extrusionOk="0" h="120000" w="120000">
                <a:moveTo>
                  <a:pt x="0" y="78999"/>
                </a:moveTo>
                <a:cubicBezTo>
                  <a:pt x="17945" y="36446"/>
                  <a:pt x="35890" y="-6107"/>
                  <a:pt x="55890" y="726"/>
                </a:cubicBezTo>
                <a:cubicBezTo>
                  <a:pt x="75890" y="7559"/>
                  <a:pt x="120000" y="120000"/>
                  <a:pt x="120000" y="120000"/>
                </a:cubicBezTo>
                <a:lnTo>
                  <a:pt x="120000" y="120000"/>
                </a:lnTo>
              </a:path>
            </a:pathLst>
          </a:custGeom>
          <a:noFill/>
          <a:ln cap="flat" cmpd="sng" w="76200">
            <a:solidFill>
              <a:srgbClr val="C49B35"/>
            </a:solidFill>
            <a:prstDash val="solid"/>
            <a:round/>
            <a:headEnd len="med" w="med" type="none"/>
            <a:tailEnd len="med" w="med" type="none"/>
          </a:ln>
          <a:effectLst>
            <a:outerShdw blurRad="39999" rotWithShape="0" dir="5400000" dist="20000">
              <a:srgbClr val="000000">
                <a:alpha val="37647"/>
              </a:srgbClr>
            </a:outerShdw>
          </a:effectLst>
        </p:spPr>
        <p:txBody>
          <a:bodyPr anchorCtr="0" anchor="ctr" bIns="45700" lIns="91425" rIns="91425" tIns="45700">
            <a:noAutofit/>
          </a:bodyPr>
          <a:lstStyle/>
          <a:p>
            <a:pPr indent="0" lvl="0" marL="0" marR="0" rtl="0" algn="ctr">
              <a:spcBef>
                <a:spcPts val="0"/>
              </a:spcBef>
              <a:spcAft>
                <a:spcPts val="0"/>
              </a:spcAft>
              <a:buNone/>
            </a:pPr>
            <a:r>
              <a:t/>
            </a:r>
            <a:endParaRPr sz="8200">
              <a:solidFill>
                <a:schemeClr val="dk1"/>
              </a:solidFill>
              <a:latin typeface="Arial"/>
              <a:ea typeface="Arial"/>
              <a:cs typeface="Arial"/>
              <a:sym typeface="Arial"/>
            </a:endParaRPr>
          </a:p>
        </p:txBody>
      </p:sp>
      <p:sp>
        <p:nvSpPr>
          <p:cNvPr id="155" name="Shape 155"/>
          <p:cNvSpPr/>
          <p:nvPr/>
        </p:nvSpPr>
        <p:spPr>
          <a:xfrm>
            <a:off x="3017833" y="1965039"/>
            <a:ext cx="111000" cy="1436099"/>
          </a:xfrm>
          <a:custGeom>
            <a:pathLst>
              <a:path extrusionOk="0" h="120000" w="120000">
                <a:moveTo>
                  <a:pt x="119999" y="119999"/>
                </a:moveTo>
                <a:cubicBezTo>
                  <a:pt x="68947" y="70434"/>
                  <a:pt x="17894" y="20869"/>
                  <a:pt x="0" y="0"/>
                </a:cubicBezTo>
              </a:path>
            </a:pathLst>
          </a:custGeom>
          <a:noFill/>
          <a:ln cap="flat" cmpd="sng" w="76200">
            <a:solidFill>
              <a:srgbClr val="C49B35"/>
            </a:solidFill>
            <a:prstDash val="solid"/>
            <a:round/>
            <a:headEnd len="med" w="med" type="none"/>
            <a:tailEnd len="med" w="med" type="none"/>
          </a:ln>
          <a:effectLst>
            <a:outerShdw blurRad="39999" rotWithShape="0" dir="5400000" dist="20000">
              <a:srgbClr val="000000">
                <a:alpha val="37647"/>
              </a:srgbClr>
            </a:outerShdw>
          </a:effectLst>
        </p:spPr>
        <p:txBody>
          <a:bodyPr anchorCtr="0" anchor="ctr" bIns="45700" lIns="91425" rIns="91425" tIns="45700">
            <a:noAutofit/>
          </a:bodyPr>
          <a:lstStyle/>
          <a:p>
            <a:pPr indent="0" lvl="0" marL="0" marR="0" rtl="0" algn="ctr">
              <a:spcBef>
                <a:spcPts val="0"/>
              </a:spcBef>
              <a:spcAft>
                <a:spcPts val="0"/>
              </a:spcAft>
              <a:buNone/>
            </a:pPr>
            <a:r>
              <a:t/>
            </a:r>
            <a:endParaRPr sz="8200">
              <a:solidFill>
                <a:schemeClr val="dk1"/>
              </a:solidFill>
              <a:latin typeface="Arial"/>
              <a:ea typeface="Arial"/>
              <a:cs typeface="Arial"/>
              <a:sym typeface="Arial"/>
            </a:endParaRPr>
          </a:p>
        </p:txBody>
      </p:sp>
      <p:sp>
        <p:nvSpPr>
          <p:cNvPr id="156" name="Shape 156"/>
          <p:cNvSpPr/>
          <p:nvPr/>
        </p:nvSpPr>
        <p:spPr>
          <a:xfrm flipH="1">
            <a:off x="3971336" y="1965054"/>
            <a:ext cx="245532" cy="1357476"/>
          </a:xfrm>
          <a:custGeom>
            <a:pathLst>
              <a:path extrusionOk="0" h="120000" w="120000">
                <a:moveTo>
                  <a:pt x="119999" y="119999"/>
                </a:moveTo>
                <a:cubicBezTo>
                  <a:pt x="68947" y="70434"/>
                  <a:pt x="17894" y="20869"/>
                  <a:pt x="0" y="0"/>
                </a:cubicBezTo>
              </a:path>
            </a:pathLst>
          </a:custGeom>
          <a:noFill/>
          <a:ln cap="flat" cmpd="sng" w="76200">
            <a:solidFill>
              <a:srgbClr val="C49B35"/>
            </a:solidFill>
            <a:prstDash val="solid"/>
            <a:round/>
            <a:headEnd len="med" w="med" type="none"/>
            <a:tailEnd len="med" w="med" type="none"/>
          </a:ln>
          <a:effectLst>
            <a:outerShdw blurRad="39999" rotWithShape="0" dir="5400000" dist="20000">
              <a:srgbClr val="000000">
                <a:alpha val="37647"/>
              </a:srgbClr>
            </a:outerShdw>
          </a:effectLst>
        </p:spPr>
        <p:txBody>
          <a:bodyPr anchorCtr="0" anchor="ctr" bIns="45700" lIns="91425" rIns="91425" tIns="45700">
            <a:noAutofit/>
          </a:bodyPr>
          <a:lstStyle/>
          <a:p>
            <a:pPr indent="0" lvl="0" marL="0" marR="0" rtl="0" algn="ctr">
              <a:spcBef>
                <a:spcPts val="0"/>
              </a:spcBef>
              <a:spcAft>
                <a:spcPts val="0"/>
              </a:spcAft>
              <a:buNone/>
            </a:pPr>
            <a:r>
              <a:t/>
            </a:r>
            <a:endParaRPr sz="8200">
              <a:solidFill>
                <a:schemeClr val="dk1"/>
              </a:solidFill>
              <a:latin typeface="Arial"/>
              <a:ea typeface="Arial"/>
              <a:cs typeface="Arial"/>
              <a:sym typeface="Arial"/>
            </a:endParaRPr>
          </a:p>
        </p:txBody>
      </p:sp>
      <p:sp>
        <p:nvSpPr>
          <p:cNvPr id="157" name="Shape 157"/>
          <p:cNvSpPr/>
          <p:nvPr/>
        </p:nvSpPr>
        <p:spPr>
          <a:xfrm flipH="1">
            <a:off x="4502622" y="1965054"/>
            <a:ext cx="133349" cy="1357476"/>
          </a:xfrm>
          <a:custGeom>
            <a:pathLst>
              <a:path extrusionOk="0" h="120000" w="120000">
                <a:moveTo>
                  <a:pt x="119999" y="119999"/>
                </a:moveTo>
                <a:cubicBezTo>
                  <a:pt x="68947" y="70434"/>
                  <a:pt x="17894" y="20869"/>
                  <a:pt x="0" y="0"/>
                </a:cubicBezTo>
              </a:path>
            </a:pathLst>
          </a:custGeom>
          <a:noFill/>
          <a:ln cap="flat" cmpd="sng" w="76200">
            <a:solidFill>
              <a:srgbClr val="C49B35"/>
            </a:solidFill>
            <a:prstDash val="solid"/>
            <a:round/>
            <a:headEnd len="med" w="med" type="none"/>
            <a:tailEnd len="med" w="med" type="none"/>
          </a:ln>
          <a:effectLst>
            <a:outerShdw blurRad="39999" rotWithShape="0" dir="5400000" dist="20000">
              <a:srgbClr val="000000">
                <a:alpha val="37647"/>
              </a:srgbClr>
            </a:outerShdw>
          </a:effectLst>
        </p:spPr>
        <p:txBody>
          <a:bodyPr anchorCtr="0" anchor="ctr" bIns="45700" lIns="91425" rIns="91425" tIns="45700">
            <a:noAutofit/>
          </a:bodyPr>
          <a:lstStyle/>
          <a:p>
            <a:pPr indent="0" lvl="0" marL="0" marR="0" rtl="0" algn="ctr">
              <a:spcBef>
                <a:spcPts val="0"/>
              </a:spcBef>
              <a:spcAft>
                <a:spcPts val="0"/>
              </a:spcAft>
              <a:buNone/>
            </a:pPr>
            <a:r>
              <a:t/>
            </a:r>
            <a:endParaRPr sz="8200">
              <a:solidFill>
                <a:schemeClr val="dk1"/>
              </a:solidFill>
              <a:latin typeface="Arial"/>
              <a:ea typeface="Arial"/>
              <a:cs typeface="Arial"/>
              <a:sym typeface="Arial"/>
            </a:endParaRPr>
          </a:p>
        </p:txBody>
      </p:sp>
      <p:sp>
        <p:nvSpPr>
          <p:cNvPr id="158" name="Shape 158"/>
          <p:cNvSpPr/>
          <p:nvPr/>
        </p:nvSpPr>
        <p:spPr>
          <a:xfrm>
            <a:off x="3531769" y="1897679"/>
            <a:ext cx="175200" cy="1347900"/>
          </a:xfrm>
          <a:custGeom>
            <a:pathLst>
              <a:path extrusionOk="0" h="120000" w="120000">
                <a:moveTo>
                  <a:pt x="119999" y="119999"/>
                </a:moveTo>
                <a:cubicBezTo>
                  <a:pt x="68947" y="70434"/>
                  <a:pt x="17894" y="20869"/>
                  <a:pt x="0" y="0"/>
                </a:cubicBezTo>
              </a:path>
            </a:pathLst>
          </a:custGeom>
          <a:noFill/>
          <a:ln cap="flat" cmpd="sng" w="76200">
            <a:solidFill>
              <a:srgbClr val="C49B35"/>
            </a:solidFill>
            <a:prstDash val="solid"/>
            <a:round/>
            <a:headEnd len="med" w="med" type="none"/>
            <a:tailEnd len="med" w="med" type="none"/>
          </a:ln>
          <a:effectLst>
            <a:outerShdw blurRad="39999" rotWithShape="0" dir="5400000" dist="20000">
              <a:srgbClr val="000000">
                <a:alpha val="37647"/>
              </a:srgbClr>
            </a:outerShdw>
          </a:effectLst>
        </p:spPr>
        <p:txBody>
          <a:bodyPr anchorCtr="0" anchor="ctr" bIns="45700" lIns="91425" rIns="91425" tIns="45700">
            <a:noAutofit/>
          </a:bodyPr>
          <a:lstStyle/>
          <a:p>
            <a:pPr indent="0" lvl="0" marL="0" marR="0" rtl="0" algn="ctr">
              <a:spcBef>
                <a:spcPts val="0"/>
              </a:spcBef>
              <a:spcAft>
                <a:spcPts val="0"/>
              </a:spcAft>
              <a:buNone/>
            </a:pPr>
            <a:r>
              <a:t/>
            </a:r>
            <a:endParaRPr sz="8200">
              <a:solidFill>
                <a:schemeClr val="dk1"/>
              </a:solidFill>
              <a:latin typeface="Arial"/>
              <a:ea typeface="Arial"/>
              <a:cs typeface="Arial"/>
              <a:sym typeface="Arial"/>
            </a:endParaRPr>
          </a:p>
        </p:txBody>
      </p:sp>
      <p:pic>
        <p:nvPicPr>
          <p:cNvPr descr="20170329_123744.jpg" id="159" name="Shape 159"/>
          <p:cNvPicPr preferRelativeResize="0"/>
          <p:nvPr/>
        </p:nvPicPr>
        <p:blipFill rotWithShape="1">
          <a:blip r:embed="rId6">
            <a:alphaModFix/>
          </a:blip>
          <a:srcRect b="38806" l="32345" r="0" t="13581"/>
          <a:stretch/>
        </p:blipFill>
        <p:spPr>
          <a:xfrm>
            <a:off x="3482863" y="2998520"/>
            <a:ext cx="1526400" cy="505200"/>
          </a:xfrm>
          <a:prstGeom prst="rect">
            <a:avLst/>
          </a:prstGeom>
          <a:noFill/>
          <a:ln>
            <a:noFill/>
          </a:ln>
        </p:spPr>
      </p:pic>
      <p:pic>
        <p:nvPicPr>
          <p:cNvPr descr="20170329_123725.jpg" id="160" name="Shape 160"/>
          <p:cNvPicPr preferRelativeResize="0"/>
          <p:nvPr/>
        </p:nvPicPr>
        <p:blipFill rotWithShape="1">
          <a:blip r:embed="rId7">
            <a:alphaModFix/>
          </a:blip>
          <a:srcRect b="31816" l="0" r="74366" t="0"/>
          <a:stretch/>
        </p:blipFill>
        <p:spPr>
          <a:xfrm>
            <a:off x="2827369" y="2888279"/>
            <a:ext cx="598200" cy="747900"/>
          </a:xfrm>
          <a:prstGeom prst="rect">
            <a:avLst/>
          </a:prstGeom>
          <a:noFill/>
          <a:ln>
            <a:noFill/>
          </a:ln>
        </p:spPr>
      </p:pic>
      <p:pic>
        <p:nvPicPr>
          <p:cNvPr descr="MPIO-Logo_RGB_ENG.jpg" id="161" name="Shape 161"/>
          <p:cNvPicPr preferRelativeResize="0"/>
          <p:nvPr/>
        </p:nvPicPr>
        <p:blipFill rotWithShape="1">
          <a:blip r:embed="rId10">
            <a:alphaModFix/>
          </a:blip>
          <a:srcRect b="0" l="0" r="0" t="0"/>
          <a:stretch/>
        </p:blipFill>
        <p:spPr>
          <a:xfrm>
            <a:off x="25588556" y="3866762"/>
            <a:ext cx="3189643" cy="992443"/>
          </a:xfrm>
          <a:prstGeom prst="rect">
            <a:avLst/>
          </a:prstGeom>
          <a:noFill/>
          <a:ln>
            <a:noFill/>
          </a:ln>
        </p:spPr>
      </p:pic>
      <p:pic>
        <p:nvPicPr>
          <p:cNvPr descr="MPIO-Logo_RGB_ENG.jpg" id="162" name="Shape 162"/>
          <p:cNvPicPr preferRelativeResize="0"/>
          <p:nvPr/>
        </p:nvPicPr>
        <p:blipFill rotWithShape="1">
          <a:blip r:embed="rId10">
            <a:alphaModFix/>
          </a:blip>
          <a:srcRect b="0" l="0" r="0" t="0"/>
          <a:stretch/>
        </p:blipFill>
        <p:spPr>
          <a:xfrm>
            <a:off x="25740956" y="3981062"/>
            <a:ext cx="3189643" cy="992443"/>
          </a:xfrm>
          <a:prstGeom prst="rect">
            <a:avLst/>
          </a:prstGeom>
          <a:noFill/>
          <a:ln>
            <a:noFill/>
          </a:ln>
        </p:spPr>
      </p:pic>
      <p:pic>
        <p:nvPicPr>
          <p:cNvPr descr="MPIO-Logo_RGB_ENG.jpg" id="163" name="Shape 163"/>
          <p:cNvPicPr preferRelativeResize="0"/>
          <p:nvPr/>
        </p:nvPicPr>
        <p:blipFill rotWithShape="1">
          <a:blip r:embed="rId10">
            <a:alphaModFix/>
          </a:blip>
          <a:srcRect b="0" l="0" r="0" t="0"/>
          <a:stretch/>
        </p:blipFill>
        <p:spPr>
          <a:xfrm>
            <a:off x="25893356" y="4095362"/>
            <a:ext cx="3189643" cy="992443"/>
          </a:xfrm>
          <a:prstGeom prst="rect">
            <a:avLst/>
          </a:prstGeom>
          <a:noFill/>
          <a:ln>
            <a:noFill/>
          </a:ln>
        </p:spPr>
      </p:pic>
      <p:sp>
        <p:nvSpPr>
          <p:cNvPr id="164" name="Shape 164"/>
          <p:cNvSpPr txBox="1"/>
          <p:nvPr/>
        </p:nvSpPr>
        <p:spPr>
          <a:xfrm>
            <a:off x="5884314" y="4882783"/>
            <a:ext cx="184666" cy="276999"/>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MPIO-Logo_RGB_ENG.jpg" id="165" name="Shape 165"/>
          <p:cNvPicPr preferRelativeResize="0"/>
          <p:nvPr/>
        </p:nvPicPr>
        <p:blipFill rotWithShape="1">
          <a:blip r:embed="rId10">
            <a:alphaModFix/>
          </a:blip>
          <a:srcRect b="0" l="0" r="0" t="0"/>
          <a:stretch/>
        </p:blipFill>
        <p:spPr>
          <a:xfrm>
            <a:off x="26045756" y="4209662"/>
            <a:ext cx="3189643" cy="992443"/>
          </a:xfrm>
          <a:prstGeom prst="rect">
            <a:avLst/>
          </a:prstGeom>
          <a:noFill/>
          <a:ln>
            <a:noFill/>
          </a:ln>
        </p:spPr>
      </p:pic>
      <p:pic>
        <p:nvPicPr>
          <p:cNvPr descr="Untitled.png" id="166" name="Shape 166"/>
          <p:cNvPicPr preferRelativeResize="0"/>
          <p:nvPr/>
        </p:nvPicPr>
        <p:blipFill rotWithShape="1">
          <a:blip r:embed="rId11">
            <a:alphaModFix/>
          </a:blip>
          <a:srcRect b="0" l="0" r="0" t="0"/>
          <a:stretch/>
        </p:blipFill>
        <p:spPr>
          <a:xfrm>
            <a:off x="6533538" y="4373374"/>
            <a:ext cx="1928400" cy="628800"/>
          </a:xfrm>
          <a:prstGeom prst="rect">
            <a:avLst/>
          </a:prstGeom>
          <a:noFill/>
          <a:ln>
            <a:noFill/>
          </a:ln>
        </p:spPr>
      </p:pic>
      <p:sp>
        <p:nvSpPr>
          <p:cNvPr id="167" name="Shape 167"/>
          <p:cNvSpPr txBox="1"/>
          <p:nvPr/>
        </p:nvSpPr>
        <p:spPr>
          <a:xfrm>
            <a:off x="4813229" y="403275"/>
            <a:ext cx="3800099" cy="346200"/>
          </a:xfrm>
          <a:prstGeom prst="rect">
            <a:avLst/>
          </a:prstGeom>
          <a:noFill/>
          <a:ln>
            <a:noFill/>
          </a:ln>
        </p:spPr>
        <p:txBody>
          <a:bodyPr anchorCtr="0" anchor="t" bIns="34275" lIns="68575" rIns="68575" tIns="34275">
            <a:noAutofit/>
          </a:bodyPr>
          <a:lstStyle/>
          <a:p>
            <a:pPr indent="0" lvl="0" marL="0" marR="0" rtl="0" algn="l">
              <a:spcBef>
                <a:spcPts val="0"/>
              </a:spcBef>
              <a:buSzPct val="25000"/>
              <a:buNone/>
            </a:pPr>
            <a:r>
              <a:rPr i="1" lang="en" sz="1800">
                <a:solidFill>
                  <a:schemeClr val="dk1"/>
                </a:solidFill>
                <a:latin typeface="Calibri"/>
                <a:ea typeface="Calibri"/>
                <a:cs typeface="Calibri"/>
                <a:sym typeface="Calibri"/>
              </a:rPr>
              <a:t>Come to her talk on Friday and you’ll see a nicer version of this slide!</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Shape 172"/>
          <p:cNvSpPr txBox="1"/>
          <p:nvPr>
            <p:ph type="ctrTitle"/>
          </p:nvPr>
        </p:nvSpPr>
        <p:spPr>
          <a:xfrm>
            <a:off x="311708" y="744575"/>
            <a:ext cx="8520600" cy="2052600"/>
          </a:xfrm>
          <a:prstGeom prst="rect">
            <a:avLst/>
          </a:prstGeom>
        </p:spPr>
        <p:txBody>
          <a:bodyPr anchorCtr="0" anchor="b" bIns="91425" lIns="91425" rIns="91425" tIns="91425">
            <a:noAutofit/>
          </a:bodyPr>
          <a:lstStyle/>
          <a:p>
            <a:pPr lvl="0" rtl="0">
              <a:spcBef>
                <a:spcPts val="0"/>
              </a:spcBef>
              <a:buNone/>
            </a:pPr>
            <a:r>
              <a:rPr lang="en"/>
              <a:t>Choosing your software for human annotation</a:t>
            </a:r>
          </a:p>
        </p:txBody>
      </p:sp>
      <p:sp>
        <p:nvSpPr>
          <p:cNvPr id="173" name="Shape 173"/>
          <p:cNvSpPr txBox="1"/>
          <p:nvPr>
            <p:ph idx="1" type="subTitle"/>
          </p:nvPr>
        </p:nvSpPr>
        <p:spPr>
          <a:xfrm>
            <a:off x="311700" y="2834125"/>
            <a:ext cx="8520600" cy="792600"/>
          </a:xfrm>
          <a:prstGeom prst="rect">
            <a:avLst/>
          </a:prstGeom>
        </p:spPr>
        <p:txBody>
          <a:bodyPr anchorCtr="0" anchor="t" bIns="91425" lIns="91425" rIns="91425" tIns="91425">
            <a:noAutofit/>
          </a:bodyPr>
          <a:lstStyle/>
          <a:p>
            <a:pPr lvl="0" rtl="0">
              <a:spcBef>
                <a:spcPts val="0"/>
              </a:spcBef>
              <a:buNone/>
            </a:pPr>
            <a:r>
              <a:rPr lang="en" sz="1800"/>
              <a:t>Brian MacWhinney</a:t>
            </a:r>
          </a:p>
        </p:txBody>
      </p:sp>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